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24"/>
  </p:handoutMasterIdLst>
  <p:sldIdLst>
    <p:sldId id="256" r:id="rId3"/>
    <p:sldId id="262" r:id="rId4"/>
    <p:sldId id="263" r:id="rId5"/>
    <p:sldId id="264" r:id="rId6"/>
    <p:sldId id="343" r:id="rId8"/>
    <p:sldId id="266" r:id="rId9"/>
    <p:sldId id="345" r:id="rId10"/>
    <p:sldId id="335" r:id="rId11"/>
    <p:sldId id="337" r:id="rId12"/>
    <p:sldId id="338" r:id="rId13"/>
    <p:sldId id="339" r:id="rId14"/>
    <p:sldId id="340" r:id="rId15"/>
    <p:sldId id="342" r:id="rId16"/>
    <p:sldId id="357" r:id="rId17"/>
    <p:sldId id="355" r:id="rId18"/>
    <p:sldId id="360" r:id="rId19"/>
    <p:sldId id="358" r:id="rId20"/>
    <p:sldId id="359" r:id="rId21"/>
    <p:sldId id="361" r:id="rId22"/>
    <p:sldId id="261" r:id="rId23"/>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FB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4"/>
    <p:restoredTop sz="94660"/>
  </p:normalViewPr>
  <p:slideViewPr>
    <p:cSldViewPr showGuides="1">
      <p:cViewPr>
        <p:scale>
          <a:sx n="100" d="100"/>
          <a:sy n="100" d="100"/>
        </p:scale>
        <p:origin x="1842" y="258"/>
      </p:cViewPr>
      <p:guideLst>
        <p:guide orient="horz" pos="2160"/>
        <p:guide pos="2856"/>
      </p:guideLst>
    </p:cSldViewPr>
  </p:slideViewPr>
  <p:notesTextViewPr>
    <p:cViewPr>
      <p:scale>
        <a:sx n="1" d="1"/>
        <a:sy n="1" d="1"/>
      </p:scale>
      <p:origin x="0" y="0"/>
    </p:cViewPr>
  </p:notesTextViewPr>
  <p:sorterViewPr showFormatting="0">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S PGothic" panose="020B0600070205080204" pitchFamily="34" charset="-128"/>
              <a:cs typeface="+mn-cs"/>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4BAE1987-EA86-412B-A702-A41FA7FD6F76}" type="datetimeFigureOut">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S PGothic" panose="020B0600070205080204" pitchFamily="34" charset="-128"/>
                <a:cs typeface="+mn-cs"/>
              </a:rPr>
            </a:fld>
            <a:endPar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S PGothic" panose="020B0600070205080204" pitchFamily="34" charset="-128"/>
              <a:cs typeface="+mn-cs"/>
            </a:endParaRPr>
          </a:p>
        </p:txBody>
      </p:sp>
      <p:sp>
        <p:nvSpPr>
          <p:cNvPr id="4" name="Footer Placeholder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S PGothic" panose="020B0600070205080204" pitchFamily="34" charset="-128"/>
              <a:cs typeface="+mn-cs"/>
            </a:endParaRPr>
          </a:p>
        </p:txBody>
      </p:sp>
      <p:sp>
        <p:nvSpPr>
          <p:cNvPr id="5" name="Slide Number Placeholder 4"/>
          <p:cNvSpPr>
            <a:spLocks noGrp="1"/>
          </p:cNvSpPr>
          <p:nvPr>
            <p:ph type="sldNum" sz="quarter" idx="3"/>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en-US" sz="1200" dirty="0"/>
            </a:fld>
            <a:endParaRPr lang="en-US" sz="1200" dirty="0"/>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S PGothic" panose="020B0600070205080204" pitchFamily="34" charset="-128"/>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8C067A0-AF04-413D-BD25-ED1FF9D85DA1}" type="datetimeFigureOut">
              <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S PGothic" panose="020B0600070205080204" pitchFamily="34" charset="-128"/>
                <a:cs typeface="+mn-cs"/>
              </a:rPr>
            </a:fld>
            <a:endPar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S PGothic" panose="020B0600070205080204" pitchFamily="34" charset="-128"/>
              <a:cs typeface="+mn-cs"/>
            </a:endParaRP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Calibri" panose="020F0502020204030204" pitchFamily="34" charset="0"/>
              <a:ea typeface="MS PGothic" panose="020B0600070205080204" pitchFamily="34" charset="-128"/>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a:buNone/>
            </a:pPr>
            <a:fld id="{9A0DB2DC-4C9A-4742-B13C-FB6460FD3503}" type="slidenum">
              <a:rPr lang="en-US" sz="1200" dirty="0"/>
            </a:fld>
            <a:endParaRPr 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a:solidFill>
              <a:srgbClr val="000000">
                <a:alpha val="100000"/>
              </a:srgbClr>
            </a:solidFill>
            <a:miter lim="800000"/>
          </a:ln>
        </p:spPr>
      </p:sp>
      <p:sp>
        <p:nvSpPr>
          <p:cNvPr id="3379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vi-VN" altLang="x-none" dirty="0"/>
          </a:p>
        </p:txBody>
      </p:sp>
      <p:sp>
        <p:nvSpPr>
          <p:cNvPr id="33796" name="Slide Number Placeholder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a:fld id="{9A0DB2DC-4C9A-4742-B13C-FB6460FD3503}" type="slidenum">
              <a:rPr lang="en-US" sz="1200" dirty="0"/>
            </a:fld>
            <a:endParaRPr lang="en-US" sz="1200" dirty="0"/>
          </a:p>
        </p:txBody>
      </p:sp>
      <p:sp>
        <p:nvSpPr>
          <p:cNvPr id="33797" name="Footer Placeholder 4"/>
          <p:cNvSpPr txBox="1">
            <a:spLocks noGrp="1"/>
          </p:cNvSpPr>
          <p:nvPr>
            <p:ph type="ftr" sz="quarter"/>
          </p:nvPr>
        </p:nvSpPr>
        <p:spPr>
          <a:xfrm>
            <a:off x="0" y="8685213"/>
            <a:ext cx="2971800" cy="458787"/>
          </a:xfrm>
          <a:prstGeom prst="rect">
            <a:avLst/>
          </a:prstGeom>
          <a:noFill/>
          <a:ln w="9525">
            <a:noFill/>
          </a:ln>
        </p:spPr>
        <p:txBody>
          <a:bodyPr anchor="b" anchorCtr="0"/>
          <a:lstStyle/>
          <a:p>
            <a:pPr lvl="0"/>
            <a:endParaRPr lang="vi-VN" altLang="x-none"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a:solidFill>
              <a:srgbClr val="000000">
                <a:alpha val="100000"/>
              </a:srgbClr>
            </a:solidFill>
            <a:miter lim="800000"/>
          </a:ln>
        </p:spPr>
      </p:sp>
      <p:sp>
        <p:nvSpPr>
          <p:cNvPr id="33795"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vi-VN" altLang="x-none" dirty="0"/>
          </a:p>
        </p:txBody>
      </p:sp>
      <p:sp>
        <p:nvSpPr>
          <p:cNvPr id="33796" name="Slide Number Placeholder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a:fld id="{9A0DB2DC-4C9A-4742-B13C-FB6460FD3503}" type="slidenum">
              <a:rPr lang="en-US" sz="1200" dirty="0"/>
            </a:fld>
            <a:endParaRPr lang="en-US" sz="1200" dirty="0"/>
          </a:p>
        </p:txBody>
      </p:sp>
      <p:sp>
        <p:nvSpPr>
          <p:cNvPr id="33797" name="Footer Placeholder 4"/>
          <p:cNvSpPr txBox="1">
            <a:spLocks noGrp="1"/>
          </p:cNvSpPr>
          <p:nvPr>
            <p:ph type="ftr" sz="quarter"/>
          </p:nvPr>
        </p:nvSpPr>
        <p:spPr>
          <a:xfrm>
            <a:off x="0" y="8685213"/>
            <a:ext cx="2971800" cy="458787"/>
          </a:xfrm>
          <a:prstGeom prst="rect">
            <a:avLst/>
          </a:prstGeom>
          <a:noFill/>
          <a:ln w="9525">
            <a:noFill/>
          </a:ln>
        </p:spPr>
        <p:txBody>
          <a:bodyPr anchor="b" anchorCtr="0"/>
          <a:lstStyle/>
          <a:p>
            <a:pPr lvl="0"/>
            <a:endParaRPr lang="vi-VN" altLang="x-none"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med">
    <p:fade/>
  </p:transition>
  <p:hf sldNum="0" hdr="0" ftr="0" dt="0"/>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MS PGothic" panose="020B0600070205080204" pitchFamily="34" charset="-128"/>
          <a:cs typeface="MS PGothic"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1" Type="http://schemas.openxmlformats.org/officeDocument/2006/relationships/slideLayout" Target="../slideLayouts/slideLayout1.xml"/><Relationship Id="rId10" Type="http://schemas.openxmlformats.org/officeDocument/2006/relationships/image" Target="../media/image37.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jpeg"/><Relationship Id="rId1"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6" descr="C:\Users\ChuongFrezean\Desktop\MASTER.jpg"/>
          <p:cNvPicPr>
            <a:picLocks noChangeAspect="1"/>
          </p:cNvPicPr>
          <p:nvPr/>
        </p:nvPicPr>
        <p:blipFill>
          <a:blip r:embed="rId1"/>
          <a:stretch>
            <a:fillRect/>
          </a:stretch>
        </p:blipFill>
        <p:spPr>
          <a:xfrm>
            <a:off x="0" y="-1587"/>
            <a:ext cx="9144000" cy="6859587"/>
          </a:xfrm>
          <a:prstGeom prst="rect">
            <a:avLst/>
          </a:prstGeom>
          <a:noFill/>
          <a:ln w="9525">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2"/>
          <p:cNvSpPr txBox="1"/>
          <p:nvPr/>
        </p:nvSpPr>
        <p:spPr>
          <a:xfrm>
            <a:off x="914400" y="1295400"/>
            <a:ext cx="7772400" cy="706755"/>
          </a:xfrm>
          <a:prstGeom prst="rect">
            <a:avLst/>
          </a:prstGeom>
          <a:noFill/>
          <a:ln w="9525">
            <a:noFill/>
          </a:ln>
        </p:spPr>
        <p:txBody>
          <a:bodyPr>
            <a:spAutoFit/>
          </a:bodyPr>
          <a:lstStyle/>
          <a:p>
            <a:pPr marL="457200" indent="-457200">
              <a:buFont typeface="Wingdings" panose="05000000000000000000" charset="0"/>
              <a:buChar char="Ø"/>
            </a:pPr>
            <a:r>
              <a:rPr lang="en-US" sz="2000" b="1" i="1" dirty="0">
                <a:solidFill>
                  <a:srgbClr val="FF0000"/>
                </a:solidFill>
                <a:latin typeface="Times New Roman" panose="02020603050405020304" pitchFamily="18" charset="0"/>
                <a:cs typeface="Times New Roman" panose="02020603050405020304" pitchFamily="18" charset="0"/>
              </a:rPr>
              <a:t>Khối hiển thị</a:t>
            </a:r>
            <a:r>
              <a:rPr sz="2000" b="1" i="1" dirty="0">
                <a:solidFill>
                  <a:srgbClr val="FF0000"/>
                </a:solidFill>
                <a:latin typeface="Times New Roman" panose="02020603050405020304" pitchFamily="18" charset="0"/>
                <a:cs typeface="Times New Roman" panose="02020603050405020304" pitchFamily="18" charset="0"/>
              </a:rPr>
              <a:t>:</a:t>
            </a:r>
            <a:r>
              <a:rPr lang="en-US" sz="2000" b="1" i="1" dirty="0">
                <a:solidFill>
                  <a:srgbClr val="FF0000"/>
                </a:solidFill>
                <a:latin typeface="Times New Roman" panose="02020603050405020304" pitchFamily="18" charset="0"/>
                <a:cs typeface="Times New Roman" panose="02020603050405020304" pitchFamily="18" charset="0"/>
              </a:rPr>
              <a:t> </a:t>
            </a:r>
            <a:r>
              <a:rPr sz="2000" dirty="0">
                <a:solidFill>
                  <a:schemeClr val="tx1"/>
                </a:solidFill>
                <a:latin typeface="Times New Roman" panose="02020603050405020304" pitchFamily="18" charset="0"/>
                <a:cs typeface="Times New Roman" panose="02020603050405020304" pitchFamily="18" charset="0"/>
              </a:rPr>
              <a:t>Nhận </a:t>
            </a:r>
            <a:r>
              <a:rPr lang="en-US" sz="2000" dirty="0">
                <a:solidFill>
                  <a:schemeClr val="tx1"/>
                </a:solidFill>
                <a:latin typeface="Times New Roman" panose="02020603050405020304" pitchFamily="18" charset="0"/>
                <a:cs typeface="Times New Roman" panose="02020603050405020304" pitchFamily="18" charset="0"/>
              </a:rPr>
              <a:t>dữ </a:t>
            </a:r>
            <a:r>
              <a:rPr sz="2000" dirty="0">
                <a:solidFill>
                  <a:schemeClr val="tx1"/>
                </a:solidFill>
                <a:latin typeface="Times New Roman" panose="02020603050405020304" pitchFamily="18" charset="0"/>
                <a:cs typeface="Times New Roman" panose="02020603050405020304" pitchFamily="18" charset="0"/>
              </a:rPr>
              <a:t>liệu đã được xử lý từ khối trung tâm, hiển thị dữ liệu lên màn </a:t>
            </a:r>
            <a:r>
              <a:rPr sz="2000">
                <a:solidFill>
                  <a:schemeClr val="tx1"/>
                </a:solidFill>
                <a:latin typeface="Times New Roman" panose="02020603050405020304" pitchFamily="18" charset="0"/>
                <a:cs typeface="Times New Roman" panose="02020603050405020304" pitchFamily="18" charset="0"/>
              </a:rPr>
              <a:t>hình.</a:t>
            </a:r>
            <a:endParaRPr sz="2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894647" y="2590690"/>
            <a:ext cx="3278505" cy="2124710"/>
          </a:xfrm>
          <a:prstGeom prst="rect">
            <a:avLst/>
          </a:prstGeom>
        </p:spPr>
      </p:pic>
      <p:sp>
        <p:nvSpPr>
          <p:cNvPr id="18" name="Text Box 17"/>
          <p:cNvSpPr txBox="1"/>
          <p:nvPr/>
        </p:nvSpPr>
        <p:spPr>
          <a:xfrm>
            <a:off x="2846070" y="4800600"/>
            <a:ext cx="337629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LCD 1602 tích hợp module giao tiếp I2C.</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- 0.001A) .</a:t>
            </a:r>
            <a:endParaRPr lang="en-US" sz="1500">
              <a:latin typeface="Times New Roman" panose="02020603050405020304" pitchFamily="18" charset="0"/>
              <a:cs typeface="Times New Roman" panose="02020603050405020304" pitchFamily="18" charset="0"/>
            </a:endParaRPr>
          </a:p>
        </p:txBody>
      </p:sp>
      <p:sp>
        <p:nvSpPr>
          <p:cNvPr id="7" name="TextBox 3"/>
          <p:cNvSpPr txBox="1"/>
          <p:nvPr/>
        </p:nvSpPr>
        <p:spPr>
          <a:xfrm>
            <a:off x="381000" y="515938"/>
            <a:ext cx="8305800" cy="829945"/>
          </a:xfrm>
          <a:prstGeom prst="rect">
            <a:avLst/>
          </a:prstGeom>
          <a:noFill/>
          <a:ln w="9525">
            <a:noFill/>
          </a:ln>
        </p:spPr>
        <p:txBody>
          <a:bodyPr>
            <a:spAutoFit/>
          </a:bodyPr>
          <a:lstStyle/>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NỘI DUNG THỰC HIỆN.</a:t>
            </a: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Thiết kế phần cứng:</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2"/>
          <p:cNvSpPr txBox="1"/>
          <p:nvPr/>
        </p:nvSpPr>
        <p:spPr>
          <a:xfrm>
            <a:off x="914400" y="1371600"/>
            <a:ext cx="7772400" cy="1014730"/>
          </a:xfrm>
          <a:prstGeom prst="rect">
            <a:avLst/>
          </a:prstGeom>
          <a:noFill/>
          <a:ln w="9525">
            <a:noFill/>
          </a:ln>
        </p:spPr>
        <p:txBody>
          <a:bodyPr wrap="square">
            <a:spAutoFit/>
          </a:bodyPr>
          <a:lstStyle/>
          <a:p>
            <a:pPr marL="457200" indent="-457200">
              <a:buFont typeface="Wingdings" panose="05000000000000000000" charset="0"/>
              <a:buChar char="Ø"/>
            </a:pPr>
            <a:r>
              <a:rPr lang="en-US" sz="2000" b="1" i="1" dirty="0">
                <a:solidFill>
                  <a:srgbClr val="FF0000"/>
                </a:solidFill>
                <a:latin typeface="Times New Roman" panose="02020603050405020304" pitchFamily="18" charset="0"/>
                <a:cs typeface="Times New Roman" panose="02020603050405020304" pitchFamily="18" charset="0"/>
              </a:rPr>
              <a:t>Khối xử lý trung tâm</a:t>
            </a:r>
            <a:r>
              <a:rPr sz="2000" b="1" i="1" dirty="0">
                <a:solidFill>
                  <a:srgbClr val="FF0000"/>
                </a:solidFill>
                <a:latin typeface="Times New Roman" panose="02020603050405020304" pitchFamily="18" charset="0"/>
                <a:cs typeface="Times New Roman" panose="02020603050405020304" pitchFamily="18" charset="0"/>
              </a:rPr>
              <a:t>:</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sym typeface="+mn-ea"/>
              </a:rPr>
              <a:t>Nhận kết quả dữ liệu cảm biến, đo điện năng, gửi dữ liệu hiển thị lên khối hiển thị, truyền nhận dữ liệu, tín hiệu giữa ứng dụng Blynk và Google Assistant qua Blynk server</a:t>
            </a:r>
            <a:r>
              <a:rPr lang="en-US" sz="2000">
                <a:solidFill>
                  <a:schemeClr val="tx1"/>
                </a:solidFill>
                <a:latin typeface="Times New Roman" panose="02020603050405020304" pitchFamily="18" charset="0"/>
                <a:cs typeface="Times New Roman" panose="02020603050405020304" pitchFamily="18" charset="0"/>
                <a:sym typeface="+mn-ea"/>
              </a:rPr>
              <a:t>.</a:t>
            </a:r>
            <a:endParaRPr lang="en-US" sz="2000" b="1" i="1" dirty="0">
              <a:solidFill>
                <a:schemeClr val="tx1"/>
              </a:solidFill>
              <a:latin typeface="Times New Roman" panose="02020603050405020304" pitchFamily="18" charset="0"/>
              <a:cs typeface="Times New Roman" panose="02020603050405020304" pitchFamily="18" charset="0"/>
              <a:sym typeface="+mn-ea"/>
            </a:endParaRPr>
          </a:p>
        </p:txBody>
      </p:sp>
      <p:pic>
        <p:nvPicPr>
          <p:cNvPr id="4" name="Picture 3"/>
          <p:cNvPicPr>
            <a:picLocks noChangeAspect="1"/>
          </p:cNvPicPr>
          <p:nvPr/>
        </p:nvPicPr>
        <p:blipFill>
          <a:blip r:embed="rId2"/>
          <a:stretch>
            <a:fillRect/>
          </a:stretch>
        </p:blipFill>
        <p:spPr>
          <a:xfrm>
            <a:off x="2515235" y="2286000"/>
            <a:ext cx="3906520" cy="3093720"/>
          </a:xfrm>
          <a:prstGeom prst="rect">
            <a:avLst/>
          </a:prstGeom>
        </p:spPr>
      </p:pic>
      <p:sp>
        <p:nvSpPr>
          <p:cNvPr id="18" name="Text Box 17"/>
          <p:cNvSpPr txBox="1"/>
          <p:nvPr/>
        </p:nvSpPr>
        <p:spPr>
          <a:xfrm>
            <a:off x="2780665" y="5181600"/>
            <a:ext cx="337629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NodeMCU ESP32 38 GPIO.</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- 0.08A) .</a:t>
            </a:r>
            <a:endParaRPr lang="en-US" sz="1500">
              <a:latin typeface="Times New Roman" panose="02020603050405020304" pitchFamily="18" charset="0"/>
              <a:cs typeface="Times New Roman" panose="02020603050405020304" pitchFamily="18" charset="0"/>
            </a:endParaRPr>
          </a:p>
        </p:txBody>
      </p:sp>
      <p:sp>
        <p:nvSpPr>
          <p:cNvPr id="7" name="TextBox 3"/>
          <p:cNvSpPr txBox="1"/>
          <p:nvPr/>
        </p:nvSpPr>
        <p:spPr>
          <a:xfrm>
            <a:off x="381000" y="515938"/>
            <a:ext cx="8305800" cy="829945"/>
          </a:xfrm>
          <a:prstGeom prst="rect">
            <a:avLst/>
          </a:prstGeom>
          <a:noFill/>
          <a:ln w="9525">
            <a:noFill/>
          </a:ln>
        </p:spPr>
        <p:txBody>
          <a:bodyPr>
            <a:spAutoFit/>
          </a:bodyPr>
          <a:lstStyle/>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NỘI DUNG THỰC HIỆN.</a:t>
            </a: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Thiết kế phần cứng:</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2"/>
          <p:cNvSpPr txBox="1"/>
          <p:nvPr/>
        </p:nvSpPr>
        <p:spPr>
          <a:xfrm>
            <a:off x="914400" y="1295400"/>
            <a:ext cx="7772400" cy="1076325"/>
          </a:xfrm>
          <a:prstGeom prst="rect">
            <a:avLst/>
          </a:prstGeom>
          <a:noFill/>
          <a:ln w="9525">
            <a:noFill/>
          </a:ln>
        </p:spPr>
        <p:txBody>
          <a:bodyPr wrap="square">
            <a:spAutoFit/>
          </a:bodyPr>
          <a:lstStyle/>
          <a:p>
            <a:pPr marL="342900" indent="-342900">
              <a:buFont typeface="Wingdings" panose="05000000000000000000" charset="0"/>
              <a:buChar char="Ø"/>
            </a:pPr>
            <a:r>
              <a:rPr lang="en-US" sz="2000" b="1" i="1" dirty="0">
                <a:solidFill>
                  <a:srgbClr val="FF0000"/>
                </a:solidFill>
                <a:latin typeface="Times New Roman" panose="02020603050405020304" pitchFamily="18" charset="0"/>
                <a:cs typeface="Times New Roman" panose="02020603050405020304" pitchFamily="18" charset="0"/>
              </a:rPr>
              <a:t>Khối nguồn</a:t>
            </a:r>
            <a:r>
              <a:rPr sz="2000" b="1" i="1" dirty="0">
                <a:solidFill>
                  <a:srgbClr val="FF0000"/>
                </a:solidFill>
                <a:latin typeface="Times New Roman" panose="02020603050405020304" pitchFamily="18" charset="0"/>
                <a:cs typeface="Times New Roman" panose="02020603050405020304" pitchFamily="18" charset="0"/>
              </a:rPr>
              <a:t>:</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sym typeface="+mn-ea"/>
              </a:rPr>
              <a:t>Cấp nguồn hoạt động</a:t>
            </a:r>
            <a:r>
              <a:rPr lang="en-US" sz="2000" dirty="0">
                <a:solidFill>
                  <a:srgbClr val="0000FF"/>
                </a:solidFill>
                <a:latin typeface="Times New Roman" panose="02020603050405020304" pitchFamily="18" charset="0"/>
                <a:cs typeface="Times New Roman" panose="02020603050405020304" pitchFamily="18" charset="0"/>
                <a:sym typeface="+mn-ea"/>
              </a:rPr>
              <a:t>.</a:t>
            </a:r>
            <a:endParaRPr lang="en-US" sz="2000" dirty="0">
              <a:solidFill>
                <a:srgbClr val="0000FF"/>
              </a:solidFill>
              <a:latin typeface="Times New Roman" panose="02020603050405020304" pitchFamily="18" charset="0"/>
              <a:cs typeface="Times New Roman" panose="02020603050405020304" pitchFamily="18" charset="0"/>
              <a:sym typeface="+mn-ea"/>
            </a:endParaRPr>
          </a:p>
          <a:p>
            <a:pPr marL="800100" lvl="2" indent="-342900">
              <a:lnSpc>
                <a:spcPct val="110000"/>
              </a:lnSpc>
              <a:buFont typeface="Wingdings" panose="05000000000000000000" charset="0"/>
              <a:buChar char="q"/>
            </a:pPr>
            <a:endPar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800100" lvl="1" indent="-342900">
              <a:lnSpc>
                <a:spcPct val="110000"/>
              </a:lnSpc>
              <a:buFont typeface="Wingdings" panose="05000000000000000000" charset="0"/>
            </a:pPr>
            <a:endPar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76835" y="1752600"/>
            <a:ext cx="5334000" cy="4061460"/>
          </a:xfrm>
          <a:prstGeom prst="rect">
            <a:avLst/>
          </a:prstGeom>
        </p:spPr>
      </p:pic>
      <p:sp>
        <p:nvSpPr>
          <p:cNvPr id="10" name="TextBox 2"/>
          <p:cNvSpPr txBox="1"/>
          <p:nvPr/>
        </p:nvSpPr>
        <p:spPr>
          <a:xfrm>
            <a:off x="5687695" y="1752600"/>
            <a:ext cx="3456305" cy="3661410"/>
          </a:xfrm>
          <a:prstGeom prst="rect">
            <a:avLst/>
          </a:prstGeom>
          <a:noFill/>
          <a:ln w="9525">
            <a:noFill/>
          </a:ln>
        </p:spPr>
        <p:txBody>
          <a:bodyPr wrap="square">
            <a:spAutoFit/>
          </a:bodyPr>
          <a:lstStyle/>
          <a:p>
            <a:pPr marL="457200" indent="-457200">
              <a:lnSpc>
                <a:spcPct val="150000"/>
              </a:lnSpc>
              <a:buFont typeface="Wingdings" panose="05000000000000000000" charset="0"/>
              <a:buChar char="q"/>
            </a:pP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Sử dụng thêm 3 đèn 220VAC - dùng nguồn 220VAC để cấp.</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charset="0"/>
              <a:buChar char="q"/>
            </a:pP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Dùng Adapter hạ áp từ 220VAC xuống 12VDC cấp nguồn cho quạt 12VDC.</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charset="0"/>
              <a:buChar char="q"/>
            </a:pPr>
            <a:r>
              <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Dùng mạch giảm áp giảm 12VDC xuống 5VDC với dòng &gt;3.5A tạo nguồn cung cấp cho các linh kiện 5VDC.</a:t>
            </a: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4" descr="24V/12V To 5V 5A Power Module DC-DC XY-3606 Power Conve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787" y="2514893"/>
            <a:ext cx="2666365" cy="20358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28600" y="2513965"/>
            <a:ext cx="2629535" cy="2171065"/>
          </a:xfrm>
          <a:prstGeom prst="rect">
            <a:avLst/>
          </a:prstGeom>
        </p:spPr>
      </p:pic>
      <p:sp>
        <p:nvSpPr>
          <p:cNvPr id="18" name="Text Box 17"/>
          <p:cNvSpPr txBox="1"/>
          <p:nvPr/>
        </p:nvSpPr>
        <p:spPr>
          <a:xfrm>
            <a:off x="2389505" y="4572000"/>
            <a:ext cx="337629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Mạch giảm áp</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Vin: 9-36VDC, Vout: 5VDC-5A. .</a:t>
            </a:r>
            <a:endParaRPr lang="en-US" sz="1500">
              <a:latin typeface="Times New Roman" panose="02020603050405020304" pitchFamily="18" charset="0"/>
              <a:cs typeface="Times New Roman" panose="02020603050405020304" pitchFamily="18" charset="0"/>
            </a:endParaRPr>
          </a:p>
        </p:txBody>
      </p:sp>
      <p:sp>
        <p:nvSpPr>
          <p:cNvPr id="16" name="Text Box 15"/>
          <p:cNvSpPr txBox="1"/>
          <p:nvPr/>
        </p:nvSpPr>
        <p:spPr>
          <a:xfrm>
            <a:off x="-76200" y="4685030"/>
            <a:ext cx="3376295" cy="32194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Adapter 12VDC - 3A.</a:t>
            </a:r>
            <a:endParaRPr lang="en-US" sz="1500">
              <a:latin typeface="Times New Roman" panose="02020603050405020304" pitchFamily="18" charset="0"/>
              <a:cs typeface="Times New Roman" panose="02020603050405020304" pitchFamily="18" charset="0"/>
            </a:endParaRPr>
          </a:p>
        </p:txBody>
      </p:sp>
      <p:sp>
        <p:nvSpPr>
          <p:cNvPr id="22" name="TextBox 3"/>
          <p:cNvSpPr txBox="1"/>
          <p:nvPr/>
        </p:nvSpPr>
        <p:spPr>
          <a:xfrm>
            <a:off x="381000" y="515938"/>
            <a:ext cx="8305800" cy="829945"/>
          </a:xfrm>
          <a:prstGeom prst="rect">
            <a:avLst/>
          </a:prstGeom>
          <a:noFill/>
          <a:ln w="9525">
            <a:noFill/>
          </a:ln>
        </p:spPr>
        <p:txBody>
          <a:bodyPr>
            <a:spAutoFit/>
          </a:bodyPr>
          <a:lstStyle/>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NỘI DUNG THỰC HIỆN.</a:t>
            </a: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Thiết kế phần cứng:</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linds(horizontal)">
                                      <p:cBhvr>
                                        <p:cTn id="18" dur="500"/>
                                        <p:tgtEl>
                                          <p:spTgt spid="1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8" grpId="1"/>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4" name="Picture 3"/>
          <p:cNvPicPr>
            <a:picLocks noChangeAspect="1"/>
          </p:cNvPicPr>
          <p:nvPr/>
        </p:nvPicPr>
        <p:blipFill>
          <a:blip r:embed="rId2"/>
          <a:stretch>
            <a:fillRect/>
          </a:stretch>
        </p:blipFill>
        <p:spPr>
          <a:xfrm>
            <a:off x="253365" y="914400"/>
            <a:ext cx="8637270" cy="4896485"/>
          </a:xfrm>
          <a:prstGeom prst="rect">
            <a:avLst/>
          </a:prstGeom>
        </p:spPr>
      </p:pic>
      <p:sp>
        <p:nvSpPr>
          <p:cNvPr id="7" name="TextBox 3"/>
          <p:cNvSpPr txBox="1"/>
          <p:nvPr/>
        </p:nvSpPr>
        <p:spPr>
          <a:xfrm>
            <a:off x="381000" y="515938"/>
            <a:ext cx="8305800" cy="829945"/>
          </a:xfrm>
          <a:prstGeom prst="rect">
            <a:avLst/>
          </a:prstGeom>
          <a:noFill/>
          <a:ln w="9525">
            <a:noFill/>
          </a:ln>
        </p:spPr>
        <p:txBody>
          <a:bodyPr>
            <a:spAutoFit/>
          </a:bodyPr>
          <a:lstStyle/>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NỘI DUNG THỰC HIỆN.</a:t>
            </a: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3810"/>
            <a:ext cx="9144000" cy="6858000"/>
          </a:xfrm>
          <a:prstGeom prst="rect">
            <a:avLst/>
          </a:prstGeom>
          <a:noFill/>
          <a:ln w="9525">
            <a:noFill/>
          </a:ln>
        </p:spPr>
      </p:pic>
      <p:sp>
        <p:nvSpPr>
          <p:cNvPr id="2" name="TextBox 3"/>
          <p:cNvSpPr txBox="1"/>
          <p:nvPr/>
        </p:nvSpPr>
        <p:spPr>
          <a:xfrm>
            <a:off x="381000" y="515938"/>
            <a:ext cx="8305800" cy="829945"/>
          </a:xfrm>
          <a:prstGeom prst="rect">
            <a:avLst/>
          </a:prstGeom>
          <a:noFill/>
          <a:ln w="9525">
            <a:noFill/>
          </a:ln>
        </p:spPr>
        <p:txBody>
          <a:bodyPr>
            <a:spAutoFit/>
          </a:bodyPr>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NỘI DUNG THỰC HIỆN.</a:t>
            </a:r>
            <a:endParaRPr lang="en-US" sz="2400" b="1" dirty="0">
              <a:latin typeface="Times New Roman" panose="02020603050405020304" pitchFamily="18" charset="0"/>
              <a:cs typeface="Times New Roman" panose="02020603050405020304" pitchFamily="18" charset="0"/>
            </a:endParaRPr>
          </a:p>
          <a:p>
            <a:pPr marL="457200" indent="-457200">
              <a:buFont typeface="+mj-lt"/>
              <a:buAutoNum type="arabicPeriod" startAt="2"/>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Lưu đồ hệ thống:</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419600" y="1143000"/>
            <a:ext cx="3744595" cy="4734560"/>
          </a:xfrm>
          <a:prstGeom prst="rect">
            <a:avLst/>
          </a:prstGeom>
        </p:spPr>
      </p:pic>
      <p:sp>
        <p:nvSpPr>
          <p:cNvPr id="18" name="Text Box 17"/>
          <p:cNvSpPr txBox="1"/>
          <p:nvPr/>
        </p:nvSpPr>
        <p:spPr>
          <a:xfrm>
            <a:off x="363855" y="3124200"/>
            <a:ext cx="3850640" cy="64516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Lưu đồ chương trình chính của toàn </a:t>
            </a:r>
            <a:endParaRPr lang="en-US" sz="1800" b="1">
              <a:latin typeface="Times New Roman" panose="02020603050405020304" pitchFamily="18" charset="0"/>
              <a:cs typeface="Times New Roman" panose="02020603050405020304" pitchFamily="18" charset="0"/>
            </a:endParaRPr>
          </a:p>
          <a:p>
            <a:pPr algn="ctr"/>
            <a:r>
              <a:rPr lang="en-US" sz="1800" b="1">
                <a:latin typeface="Times New Roman" panose="02020603050405020304" pitchFamily="18" charset="0"/>
                <a:cs typeface="Times New Roman" panose="02020603050405020304" pitchFamily="18" charset="0"/>
              </a:rPr>
              <a:t>hệ thống.</a:t>
            </a:r>
            <a:endParaRPr lang="en-US" sz="1800" b="1">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343400" y="1100455"/>
            <a:ext cx="4556760" cy="4777105"/>
          </a:xfrm>
          <a:prstGeom prst="rect">
            <a:avLst/>
          </a:prstGeom>
        </p:spPr>
      </p:pic>
      <p:sp>
        <p:nvSpPr>
          <p:cNvPr id="6" name="Text Box 5"/>
          <p:cNvSpPr txBox="1"/>
          <p:nvPr/>
        </p:nvSpPr>
        <p:spPr>
          <a:xfrm>
            <a:off x="381000" y="3124200"/>
            <a:ext cx="3850640" cy="92202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Lưu đồ chương trình chức năng cảnh báo dấu hiệu cháy nổ, sào phơi đồ</a:t>
            </a:r>
            <a:endParaRPr lang="en-US" sz="1800" b="1">
              <a:latin typeface="Times New Roman" panose="02020603050405020304" pitchFamily="18" charset="0"/>
              <a:cs typeface="Times New Roman" panose="02020603050405020304" pitchFamily="18" charset="0"/>
            </a:endParaRPr>
          </a:p>
          <a:p>
            <a:pPr algn="ctr"/>
            <a:r>
              <a:rPr lang="en-US" sz="1800" b="1">
                <a:latin typeface="Times New Roman" panose="02020603050405020304" pitchFamily="18" charset="0"/>
                <a:cs typeface="Times New Roman" panose="02020603050405020304" pitchFamily="18" charset="0"/>
              </a:rPr>
              <a:t>tự động .</a:t>
            </a:r>
            <a:endParaRPr lang="en-US" sz="1800" b="1">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4495800" y="960120"/>
            <a:ext cx="4328160" cy="4917440"/>
          </a:xfrm>
          <a:prstGeom prst="rect">
            <a:avLst/>
          </a:prstGeom>
        </p:spPr>
      </p:pic>
      <p:sp>
        <p:nvSpPr>
          <p:cNvPr id="9" name="Text Box 8"/>
          <p:cNvSpPr txBox="1"/>
          <p:nvPr/>
        </p:nvSpPr>
        <p:spPr>
          <a:xfrm>
            <a:off x="229235" y="3124200"/>
            <a:ext cx="3850640" cy="64516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Lưu đồ chương trình chính của hệ thống cửa vân tay.</a:t>
            </a:r>
            <a:endParaRPr lang="en-US" sz="1800" b="1">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5"/>
          <a:stretch>
            <a:fillRect/>
          </a:stretch>
        </p:blipFill>
        <p:spPr>
          <a:xfrm>
            <a:off x="4514850" y="1828800"/>
            <a:ext cx="4290060" cy="2994660"/>
          </a:xfrm>
          <a:prstGeom prst="rect">
            <a:avLst/>
          </a:prstGeom>
        </p:spPr>
      </p:pic>
      <p:sp>
        <p:nvSpPr>
          <p:cNvPr id="11" name="Text Box 10"/>
          <p:cNvSpPr txBox="1"/>
          <p:nvPr/>
        </p:nvSpPr>
        <p:spPr>
          <a:xfrm>
            <a:off x="363855" y="3155950"/>
            <a:ext cx="3850640" cy="36830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Lưu đồ chương trình lấy dấu vân tay.</a:t>
            </a:r>
            <a:endParaRPr lang="en-US" sz="1800" b="1">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6"/>
          <a:stretch>
            <a:fillRect/>
          </a:stretch>
        </p:blipFill>
        <p:spPr>
          <a:xfrm>
            <a:off x="5196840" y="732790"/>
            <a:ext cx="2849880" cy="5144770"/>
          </a:xfrm>
          <a:prstGeom prst="rect">
            <a:avLst/>
          </a:prstGeom>
        </p:spPr>
      </p:pic>
      <p:sp>
        <p:nvSpPr>
          <p:cNvPr id="15" name="Text Box 14"/>
          <p:cNvSpPr txBox="1"/>
          <p:nvPr/>
        </p:nvSpPr>
        <p:spPr>
          <a:xfrm>
            <a:off x="187960" y="3110230"/>
            <a:ext cx="3850640" cy="64516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Lưu đồ chương trình đăng ký vân tay mới.</a:t>
            </a:r>
            <a:endParaRPr lang="en-US" sz="1800" b="1">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7"/>
          <a:stretch>
            <a:fillRect/>
          </a:stretch>
        </p:blipFill>
        <p:spPr>
          <a:xfrm>
            <a:off x="5105400" y="866140"/>
            <a:ext cx="3131820" cy="4885055"/>
          </a:xfrm>
          <a:prstGeom prst="rect">
            <a:avLst/>
          </a:prstGeom>
        </p:spPr>
      </p:pic>
      <p:sp>
        <p:nvSpPr>
          <p:cNvPr id="19" name="Text Box 18"/>
          <p:cNvSpPr txBox="1"/>
          <p:nvPr/>
        </p:nvSpPr>
        <p:spPr>
          <a:xfrm>
            <a:off x="228600" y="3124200"/>
            <a:ext cx="3850640" cy="64516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Lưu đồ chương trình xóa 1 vân tay xác định.</a:t>
            </a:r>
            <a:endParaRPr lang="en-US" sz="1800" b="1">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8"/>
          <a:stretch>
            <a:fillRect/>
          </a:stretch>
        </p:blipFill>
        <p:spPr>
          <a:xfrm>
            <a:off x="4650740" y="1611630"/>
            <a:ext cx="3660140" cy="3247390"/>
          </a:xfrm>
          <a:prstGeom prst="rect">
            <a:avLst/>
          </a:prstGeom>
        </p:spPr>
      </p:pic>
      <p:sp>
        <p:nvSpPr>
          <p:cNvPr id="21" name="Text Box 20"/>
          <p:cNvSpPr txBox="1"/>
          <p:nvPr/>
        </p:nvSpPr>
        <p:spPr>
          <a:xfrm>
            <a:off x="304800" y="3110230"/>
            <a:ext cx="3850640" cy="64516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Lưu đồ chương trình xóa toàn bộ bộ nhớ cảm biến vân tay.</a:t>
            </a:r>
            <a:endParaRPr lang="en-US" sz="1800" b="1">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9"/>
          <a:stretch>
            <a:fillRect/>
          </a:stretch>
        </p:blipFill>
        <p:spPr>
          <a:xfrm>
            <a:off x="4542155" y="1310640"/>
            <a:ext cx="3955415" cy="3869690"/>
          </a:xfrm>
          <a:prstGeom prst="rect">
            <a:avLst/>
          </a:prstGeom>
        </p:spPr>
      </p:pic>
      <p:sp>
        <p:nvSpPr>
          <p:cNvPr id="23" name="Text Box 22"/>
          <p:cNvSpPr txBox="1"/>
          <p:nvPr/>
        </p:nvSpPr>
        <p:spPr>
          <a:xfrm>
            <a:off x="304800" y="3124200"/>
            <a:ext cx="3850640" cy="64516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Lưu đồ chương trình chức năng truy vấn số vân tay.</a:t>
            </a:r>
            <a:endParaRPr lang="en-US" sz="1800" b="1">
              <a:latin typeface="Times New Roman" panose="02020603050405020304" pitchFamily="18" charset="0"/>
              <a:cs typeface="Times New Roman" panose="02020603050405020304" pitchFamily="18" charset="0"/>
            </a:endParaRPr>
          </a:p>
        </p:txBody>
      </p:sp>
      <p:pic>
        <p:nvPicPr>
          <p:cNvPr id="26" name="Picture 25"/>
          <p:cNvPicPr>
            <a:picLocks noChangeAspect="1"/>
          </p:cNvPicPr>
          <p:nvPr/>
        </p:nvPicPr>
        <p:blipFill>
          <a:blip r:embed="rId10"/>
          <a:stretch>
            <a:fillRect/>
          </a:stretch>
        </p:blipFill>
        <p:spPr>
          <a:xfrm>
            <a:off x="3886200" y="1032510"/>
            <a:ext cx="5172710" cy="4800600"/>
          </a:xfrm>
          <a:prstGeom prst="rect">
            <a:avLst/>
          </a:prstGeom>
        </p:spPr>
      </p:pic>
      <p:sp>
        <p:nvSpPr>
          <p:cNvPr id="27" name="Text Box 26"/>
          <p:cNvSpPr txBox="1"/>
          <p:nvPr/>
        </p:nvSpPr>
        <p:spPr>
          <a:xfrm>
            <a:off x="151130" y="3124200"/>
            <a:ext cx="3467100" cy="92202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Lưu đồ chức năng điều khiển thiết bị qua ứng dụng và </a:t>
            </a:r>
            <a:endParaRPr lang="en-US" sz="1800" b="1">
              <a:latin typeface="Times New Roman" panose="02020603050405020304" pitchFamily="18" charset="0"/>
              <a:cs typeface="Times New Roman" panose="02020603050405020304" pitchFamily="18" charset="0"/>
            </a:endParaRPr>
          </a:p>
          <a:p>
            <a:pPr algn="ctr"/>
            <a:r>
              <a:rPr lang="en-US" sz="1800" b="1">
                <a:latin typeface="Times New Roman" panose="02020603050405020304" pitchFamily="18" charset="0"/>
                <a:cs typeface="Times New Roman" panose="02020603050405020304" pitchFamily="18" charset="0"/>
              </a:rPr>
              <a:t>giọng nói.</a:t>
            </a:r>
            <a:endParaRPr lang="en-US" sz="1800" b="1">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par>
                                <p:cTn id="32" presetID="3" presetClass="entr" presetSubtype="1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2" nodeType="clickEffect">
                                  <p:stCondLst>
                                    <p:cond delay="0"/>
                                  </p:stCondLst>
                                  <p:childTnLst>
                                    <p:animEffect transition="out" filter="blinds(horizontal)">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3" presetClass="exit" presetSubtype="10" fill="hold" nodeType="withEffect">
                                  <p:stCondLst>
                                    <p:cond delay="0"/>
                                  </p:stCondLst>
                                  <p:childTnLst>
                                    <p:animEffect transition="out" filter="blinds(horizontal)">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linds(horizontal)">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nodeType="clickEffect">
                                  <p:stCondLst>
                                    <p:cond delay="0"/>
                                  </p:stCondLst>
                                  <p:childTnLst>
                                    <p:animEffect transition="out" filter="blinds(horizontal)">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3" presetClass="exit" presetSubtype="10" fill="hold" grpId="2" nodeType="withEffect">
                                  <p:stCondLst>
                                    <p:cond delay="0"/>
                                  </p:stCondLst>
                                  <p:childTnLst>
                                    <p:animEffect transition="out" filter="blinds(horizontal)">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par>
                                <p:cTn id="64" presetID="3" presetClass="entr" presetSubtype="1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linds(horizont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xit" presetSubtype="10" fill="hold" grpId="2" nodeType="clickEffect">
                                  <p:stCondLst>
                                    <p:cond delay="0"/>
                                  </p:stCondLst>
                                  <p:childTnLst>
                                    <p:animEffect transition="out" filter="blinds(horizontal)">
                                      <p:cBhvr>
                                        <p:cTn id="70" dur="500"/>
                                        <p:tgtEl>
                                          <p:spTgt spid="15"/>
                                        </p:tgtEl>
                                      </p:cBhvr>
                                    </p:animEffect>
                                    <p:set>
                                      <p:cBhvr>
                                        <p:cTn id="71" dur="1" fill="hold">
                                          <p:stCondLst>
                                            <p:cond delay="499"/>
                                          </p:stCondLst>
                                        </p:cTn>
                                        <p:tgtEl>
                                          <p:spTgt spid="15"/>
                                        </p:tgtEl>
                                        <p:attrNameLst>
                                          <p:attrName>style.visibility</p:attrName>
                                        </p:attrNameLst>
                                      </p:cBhvr>
                                      <p:to>
                                        <p:strVal val="hidden"/>
                                      </p:to>
                                    </p:set>
                                  </p:childTnLst>
                                </p:cTn>
                              </p:par>
                              <p:par>
                                <p:cTn id="72" presetID="3" presetClass="exit" presetSubtype="10" fill="hold" nodeType="withEffect">
                                  <p:stCondLst>
                                    <p:cond delay="0"/>
                                  </p:stCondLst>
                                  <p:childTnLst>
                                    <p:animEffect transition="out" filter="blinds(horizontal)">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blinds(horizontal)">
                                      <p:cBhvr>
                                        <p:cTn id="79" dur="500"/>
                                        <p:tgtEl>
                                          <p:spTgt spid="19"/>
                                        </p:tgtEl>
                                      </p:cBhvr>
                                    </p:animEffect>
                                  </p:childTnLst>
                                </p:cTn>
                              </p:par>
                              <p:par>
                                <p:cTn id="80" presetID="3" presetClass="entr" presetSubtype="10" fill="hold"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blinds(horizontal)">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xit" presetSubtype="10" fill="hold" grpId="2" nodeType="clickEffect">
                                  <p:stCondLst>
                                    <p:cond delay="0"/>
                                  </p:stCondLst>
                                  <p:childTnLst>
                                    <p:animEffect transition="out" filter="blinds(horizontal)">
                                      <p:cBhvr>
                                        <p:cTn id="86" dur="500"/>
                                        <p:tgtEl>
                                          <p:spTgt spid="19"/>
                                        </p:tgtEl>
                                      </p:cBhvr>
                                    </p:animEffect>
                                    <p:set>
                                      <p:cBhvr>
                                        <p:cTn id="87" dur="1" fill="hold">
                                          <p:stCondLst>
                                            <p:cond delay="499"/>
                                          </p:stCondLst>
                                        </p:cTn>
                                        <p:tgtEl>
                                          <p:spTgt spid="19"/>
                                        </p:tgtEl>
                                        <p:attrNameLst>
                                          <p:attrName>style.visibility</p:attrName>
                                        </p:attrNameLst>
                                      </p:cBhvr>
                                      <p:to>
                                        <p:strVal val="hidden"/>
                                      </p:to>
                                    </p:set>
                                  </p:childTnLst>
                                </p:cTn>
                              </p:par>
                              <p:par>
                                <p:cTn id="88" presetID="3" presetClass="exit" presetSubtype="10" fill="hold" nodeType="withEffect">
                                  <p:stCondLst>
                                    <p:cond delay="0"/>
                                  </p:stCondLst>
                                  <p:childTnLst>
                                    <p:animEffect transition="out" filter="blinds(horizontal)">
                                      <p:cBhvr>
                                        <p:cTn id="89" dur="500"/>
                                        <p:tgtEl>
                                          <p:spTgt spid="16"/>
                                        </p:tgtEl>
                                      </p:cBhvr>
                                    </p:animEffect>
                                    <p:set>
                                      <p:cBhvr>
                                        <p:cTn id="90" dur="1" fill="hold">
                                          <p:stCondLst>
                                            <p:cond delay="499"/>
                                          </p:stCondLst>
                                        </p:cTn>
                                        <p:tgtEl>
                                          <p:spTgt spid="1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blinds(horizontal)">
                                      <p:cBhvr>
                                        <p:cTn id="95" dur="500"/>
                                        <p:tgtEl>
                                          <p:spTgt spid="21"/>
                                        </p:tgtEl>
                                      </p:cBhvr>
                                    </p:animEffect>
                                  </p:childTnLst>
                                </p:cTn>
                              </p:par>
                              <p:par>
                                <p:cTn id="96" presetID="3" presetClass="entr" presetSubtype="10" fill="hold"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blinds(horizontal)">
                                      <p:cBhvr>
                                        <p:cTn id="98" dur="500"/>
                                        <p:tgtEl>
                                          <p:spTgt spid="20"/>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xit" presetSubtype="10" fill="hold" grpId="2" nodeType="clickEffect">
                                  <p:stCondLst>
                                    <p:cond delay="0"/>
                                  </p:stCondLst>
                                  <p:childTnLst>
                                    <p:animEffect transition="out" filter="blinds(horizontal)">
                                      <p:cBhvr>
                                        <p:cTn id="102" dur="500"/>
                                        <p:tgtEl>
                                          <p:spTgt spid="21"/>
                                        </p:tgtEl>
                                      </p:cBhvr>
                                    </p:animEffect>
                                    <p:set>
                                      <p:cBhvr>
                                        <p:cTn id="103" dur="1" fill="hold">
                                          <p:stCondLst>
                                            <p:cond delay="499"/>
                                          </p:stCondLst>
                                        </p:cTn>
                                        <p:tgtEl>
                                          <p:spTgt spid="21"/>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20"/>
                                        </p:tgtEl>
                                      </p:cBhvr>
                                    </p:animEffect>
                                    <p:set>
                                      <p:cBhvr>
                                        <p:cTn id="106" dur="1" fill="hold">
                                          <p:stCondLst>
                                            <p:cond delay="499"/>
                                          </p:stCondLst>
                                        </p:cTn>
                                        <p:tgtEl>
                                          <p:spTgt spid="2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nodeType="click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blinds(horizontal)">
                                      <p:cBhvr>
                                        <p:cTn id="111" dur="500"/>
                                        <p:tgtEl>
                                          <p:spTgt spid="22"/>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blinds(horizontal)">
                                      <p:cBhvr>
                                        <p:cTn id="114" dur="500"/>
                                        <p:tgtEl>
                                          <p:spTgt spid="23"/>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xit" presetSubtype="10" fill="hold" grpId="2" nodeType="clickEffect">
                                  <p:stCondLst>
                                    <p:cond delay="0"/>
                                  </p:stCondLst>
                                  <p:childTnLst>
                                    <p:animEffect transition="out" filter="blinds(horizontal)">
                                      <p:cBhvr>
                                        <p:cTn id="118" dur="500"/>
                                        <p:tgtEl>
                                          <p:spTgt spid="23"/>
                                        </p:tgtEl>
                                      </p:cBhvr>
                                    </p:animEffect>
                                    <p:set>
                                      <p:cBhvr>
                                        <p:cTn id="119" dur="1" fill="hold">
                                          <p:stCondLst>
                                            <p:cond delay="499"/>
                                          </p:stCondLst>
                                        </p:cTn>
                                        <p:tgtEl>
                                          <p:spTgt spid="23"/>
                                        </p:tgtEl>
                                        <p:attrNameLst>
                                          <p:attrName>style.visibility</p:attrName>
                                        </p:attrNameLst>
                                      </p:cBhvr>
                                      <p:to>
                                        <p:strVal val="hidden"/>
                                      </p:to>
                                    </p:set>
                                  </p:childTnLst>
                                </p:cTn>
                              </p:par>
                              <p:par>
                                <p:cTn id="120" presetID="3" presetClass="exit" presetSubtype="10" fill="hold" nodeType="withEffect">
                                  <p:stCondLst>
                                    <p:cond delay="0"/>
                                  </p:stCondLst>
                                  <p:childTnLst>
                                    <p:animEffect transition="out" filter="blinds(horizontal)">
                                      <p:cBhvr>
                                        <p:cTn id="121" dur="500"/>
                                        <p:tgtEl>
                                          <p:spTgt spid="22"/>
                                        </p:tgtEl>
                                      </p:cBhvr>
                                    </p:animEffect>
                                    <p:set>
                                      <p:cBhvr>
                                        <p:cTn id="122" dur="1" fill="hold">
                                          <p:stCondLst>
                                            <p:cond delay="499"/>
                                          </p:stCondLst>
                                        </p:cTn>
                                        <p:tgtEl>
                                          <p:spTgt spid="22"/>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blinds(horizontal)">
                                      <p:cBhvr>
                                        <p:cTn id="127" dur="500"/>
                                        <p:tgtEl>
                                          <p:spTgt spid="27"/>
                                        </p:tgtEl>
                                      </p:cBhvr>
                                    </p:animEffect>
                                  </p:childTnLst>
                                </p:cTn>
                              </p:par>
                              <p:par>
                                <p:cTn id="128" presetID="3" presetClass="entr" presetSubtype="10" fill="hold" nodeType="with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blinds(horizontal)">
                                      <p:cBhvr>
                                        <p:cTn id="1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6" grpId="0"/>
      <p:bldP spid="6" grpId="1"/>
      <p:bldP spid="6" grpId="2"/>
      <p:bldP spid="9" grpId="0"/>
      <p:bldP spid="9" grpId="1"/>
      <p:bldP spid="9" grpId="2"/>
      <p:bldP spid="11" grpId="0"/>
      <p:bldP spid="11" grpId="1"/>
      <p:bldP spid="11" grpId="2"/>
      <p:bldP spid="15" grpId="0"/>
      <p:bldP spid="15" grpId="1"/>
      <p:bldP spid="15" grpId="2"/>
      <p:bldP spid="19" grpId="0"/>
      <p:bldP spid="19" grpId="1"/>
      <p:bldP spid="19" grpId="2"/>
      <p:bldP spid="21" grpId="0"/>
      <p:bldP spid="21" grpId="1"/>
      <p:bldP spid="21" grpId="2"/>
      <p:bldP spid="23" grpId="0"/>
      <p:bldP spid="23" grpId="1"/>
      <p:bldP spid="23" grpId="2"/>
      <p:bldP spid="27" grpId="0"/>
      <p:bldP spid="2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3"/>
          <p:cNvSpPr txBox="1"/>
          <p:nvPr/>
        </p:nvSpPr>
        <p:spPr>
          <a:xfrm>
            <a:off x="381000" y="515938"/>
            <a:ext cx="8305800" cy="829945"/>
          </a:xfrm>
          <a:prstGeom prst="rect">
            <a:avLst/>
          </a:prstGeom>
          <a:noFill/>
          <a:ln w="9525">
            <a:noFill/>
          </a:ln>
        </p:spPr>
        <p:txBody>
          <a:bodyPr>
            <a:spAutoFit/>
          </a:bodyPr>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KẾT QUẢ VÀ ĐÁNH GIÁ HỆ THỐNG.</a:t>
            </a:r>
            <a:endParaRPr lang="en-US" sz="2400" b="1"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Tiêu chí đánh giá:</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7" name="Table 6"/>
          <p:cNvGraphicFramePr/>
          <p:nvPr/>
        </p:nvGraphicFramePr>
        <p:xfrm>
          <a:off x="2819400" y="2438400"/>
          <a:ext cx="2818765" cy="1661160"/>
        </p:xfrm>
        <a:graphic>
          <a:graphicData uri="http://schemas.openxmlformats.org/drawingml/2006/table">
            <a:tbl>
              <a:tblPr firstRow="1" bandRow="1">
                <a:tableStyleId>{5940675A-B579-460E-94D1-54222C63F5DA}</a:tableStyleId>
              </a:tblPr>
              <a:tblGrid>
                <a:gridCol w="1451610"/>
                <a:gridCol w="629285"/>
                <a:gridCol w="737870"/>
              </a:tblGrid>
              <a:tr h="576580">
                <a:tc>
                  <a:txBody>
                    <a:bodyPr/>
                    <a:p>
                      <a:pPr indent="0">
                        <a:buNone/>
                      </a:pPr>
                      <a:r>
                        <a:rPr lang="en-US" sz="1700" b="1">
                          <a:latin typeface="Times New Roman" panose="02020603050405020304" pitchFamily="18" charset="0"/>
                          <a:cs typeface="Times New Roman" panose="02020603050405020304" pitchFamily="18" charset="0"/>
                        </a:rPr>
                        <a:t>Thông số</a:t>
                      </a:r>
                      <a:endParaRPr lang="en-US" sz="17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700" b="1">
                          <a:latin typeface="Times New Roman" panose="02020603050405020304" pitchFamily="18" charset="0"/>
                          <a:cs typeface="Times New Roman" panose="02020603050405020304" pitchFamily="18" charset="0"/>
                        </a:rPr>
                        <a:t>Đơn vị</a:t>
                      </a:r>
                      <a:endParaRPr lang="en-US" sz="17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700" b="1">
                          <a:latin typeface="Times New Roman" panose="02020603050405020304" pitchFamily="18" charset="0"/>
                          <a:cs typeface="Times New Roman" panose="02020603050405020304" pitchFamily="18" charset="0"/>
                        </a:rPr>
                        <a:t>Yêu cầu</a:t>
                      </a:r>
                      <a:endParaRPr lang="en-US" sz="17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880">
                <a:tc>
                  <a:txBody>
                    <a:bodyPr/>
                    <a:p>
                      <a:pPr indent="0">
                        <a:buNone/>
                      </a:pPr>
                      <a:r>
                        <a:rPr lang="en-US" sz="1700" b="0">
                          <a:latin typeface="Times New Roman" panose="02020603050405020304" pitchFamily="18" charset="0"/>
                          <a:cs typeface="Times New Roman" panose="02020603050405020304" pitchFamily="18" charset="0"/>
                        </a:rPr>
                        <a:t>Sai số</a:t>
                      </a:r>
                      <a:endParaRPr lang="en-US" sz="17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700" b="0">
                          <a:latin typeface="Times New Roman" panose="02020603050405020304" pitchFamily="18" charset="0"/>
                          <a:cs typeface="Times New Roman" panose="02020603050405020304" pitchFamily="18" charset="0"/>
                        </a:rPr>
                        <a:t>%</a:t>
                      </a:r>
                      <a:endParaRPr lang="en-US" sz="17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700" b="0">
                          <a:latin typeface="Times New Roman" panose="02020603050405020304" pitchFamily="18" charset="0"/>
                          <a:cs typeface="Times New Roman" panose="02020603050405020304" pitchFamily="18" charset="0"/>
                        </a:rPr>
                        <a:t>&lt;15</a:t>
                      </a:r>
                      <a:endParaRPr lang="en-US" sz="17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4175">
                <a:tc>
                  <a:txBody>
                    <a:bodyPr/>
                    <a:p>
                      <a:pPr indent="0">
                        <a:buNone/>
                      </a:pPr>
                      <a:r>
                        <a:rPr lang="en-US" sz="1700" b="0">
                          <a:latin typeface="Times New Roman" panose="02020603050405020304" pitchFamily="18" charset="0"/>
                          <a:cs typeface="Times New Roman" panose="02020603050405020304" pitchFamily="18" charset="0"/>
                        </a:rPr>
                        <a:t>Độ trễ</a:t>
                      </a:r>
                      <a:endParaRPr lang="en-US" sz="17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700" b="0">
                          <a:latin typeface="Times New Roman" panose="02020603050405020304" pitchFamily="18" charset="0"/>
                          <a:cs typeface="Times New Roman" panose="02020603050405020304" pitchFamily="18" charset="0"/>
                        </a:rPr>
                        <a:t>s</a:t>
                      </a:r>
                      <a:endParaRPr lang="en-US" sz="17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700" b="0">
                          <a:latin typeface="Times New Roman" panose="02020603050405020304" pitchFamily="18" charset="0"/>
                          <a:cs typeface="Times New Roman" panose="02020603050405020304" pitchFamily="18" charset="0"/>
                        </a:rPr>
                        <a:t>&lt;5</a:t>
                      </a:r>
                      <a:endParaRPr lang="en-US" sz="17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0525">
                <a:tc>
                  <a:txBody>
                    <a:bodyPr/>
                    <a:p>
                      <a:pPr indent="0">
                        <a:buNone/>
                      </a:pPr>
                      <a:r>
                        <a:rPr lang="en-US" sz="1700" b="0">
                          <a:latin typeface="Times New Roman" panose="02020603050405020304" pitchFamily="18" charset="0"/>
                          <a:ea typeface="Times New Roman" panose="02020603050405020304" pitchFamily="18" charset="0"/>
                          <a:cs typeface="Times New Roman" panose="02020603050405020304" pitchFamily="18" charset="0"/>
                        </a:rPr>
                        <a:t>Độ tin cậy</a:t>
                      </a:r>
                      <a:endParaRPr lang="en-US" sz="17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700" b="0">
                          <a:latin typeface="Times New Roman" panose="02020603050405020304" pitchFamily="18" charset="0"/>
                          <a:cs typeface="Times New Roman" panose="02020603050405020304" pitchFamily="18" charset="0"/>
                        </a:rPr>
                        <a:t>%</a:t>
                      </a:r>
                      <a:endParaRPr lang="en-US" sz="17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700" b="0">
                          <a:latin typeface="Times New Roman" panose="02020603050405020304" pitchFamily="18" charset="0"/>
                          <a:cs typeface="Times New Roman" panose="02020603050405020304" pitchFamily="18" charset="0"/>
                        </a:rPr>
                        <a:t>&gt;90</a:t>
                      </a:r>
                      <a:endParaRPr lang="en-US" sz="17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 name="TextBox 2"/>
          <p:cNvSpPr txBox="1"/>
          <p:nvPr/>
        </p:nvSpPr>
        <p:spPr>
          <a:xfrm>
            <a:off x="914400" y="1295400"/>
            <a:ext cx="7772400" cy="706755"/>
          </a:xfrm>
          <a:prstGeom prst="rect">
            <a:avLst/>
          </a:prstGeom>
          <a:noFill/>
          <a:ln w="9525">
            <a:noFill/>
          </a:ln>
        </p:spPr>
        <p:txBody>
          <a:bodyPr>
            <a:spAutoFit/>
          </a:bodyPr>
          <a:p>
            <a:pPr marL="457200" indent="-457200">
              <a:buFont typeface="Wingdings" panose="05000000000000000000" charset="0"/>
              <a:buChar char="Ø"/>
            </a:pPr>
            <a:r>
              <a:rPr lang="en-US" sz="2000">
                <a:latin typeface="Times New Roman" panose="02020603050405020304" pitchFamily="18" charset="0"/>
                <a:cs typeface="Times New Roman" panose="02020603050405020304" pitchFamily="18" charset="0"/>
              </a:rPr>
              <a:t>Hệ thống sẽ được đánh giá mức độ thành công theo cái tiêu chí đánh giá sau:</a:t>
            </a:r>
            <a:endParaRPr sz="20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3"/>
          <p:cNvSpPr txBox="1"/>
          <p:nvPr/>
        </p:nvSpPr>
        <p:spPr>
          <a:xfrm>
            <a:off x="381000" y="515938"/>
            <a:ext cx="8305800" cy="829945"/>
          </a:xfrm>
          <a:prstGeom prst="rect">
            <a:avLst/>
          </a:prstGeom>
          <a:noFill/>
          <a:ln w="9525">
            <a:noFill/>
          </a:ln>
        </p:spPr>
        <p:txBody>
          <a:bodyPr>
            <a:spAutoFit/>
          </a:bodyPr>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KẾT QUẢ VÀ ĐÁNH GIÁ HỆ THỐNG.</a:t>
            </a:r>
            <a:endParaRPr lang="en-US" sz="2400" b="1" dirty="0">
              <a:latin typeface="Times New Roman" panose="02020603050405020304" pitchFamily="18" charset="0"/>
              <a:cs typeface="Times New Roman" panose="02020603050405020304" pitchFamily="18" charset="0"/>
            </a:endParaRPr>
          </a:p>
          <a:p>
            <a:pPr marL="457200" indent="-457200">
              <a:buFont typeface="+mj-lt"/>
              <a:buAutoNum type="arabicPeriod" startAt="2"/>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Giao diện ứng dụng và mô hình:</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4" name="Picture 3"/>
          <p:cNvPicPr>
            <a:picLocks noChangeAspect="1"/>
          </p:cNvPicPr>
          <p:nvPr/>
        </p:nvPicPr>
        <p:blipFill>
          <a:blip r:embed="rId2"/>
          <a:stretch>
            <a:fillRect/>
          </a:stretch>
        </p:blipFill>
        <p:spPr>
          <a:xfrm>
            <a:off x="533400" y="1752600"/>
            <a:ext cx="3532505" cy="3316605"/>
          </a:xfrm>
          <a:prstGeom prst="rect">
            <a:avLst/>
          </a:prstGeom>
          <a:noFill/>
          <a:ln>
            <a:noFill/>
          </a:ln>
        </p:spPr>
      </p:pic>
      <p:pic>
        <p:nvPicPr>
          <p:cNvPr id="100" name="Picture 99"/>
          <p:cNvPicPr/>
          <p:nvPr/>
        </p:nvPicPr>
        <p:blipFill>
          <a:blip r:embed="rId3"/>
          <a:stretch>
            <a:fillRect/>
          </a:stretch>
        </p:blipFill>
        <p:spPr>
          <a:xfrm>
            <a:off x="4419600" y="1447800"/>
            <a:ext cx="2133600" cy="3863340"/>
          </a:xfrm>
          <a:prstGeom prst="rect">
            <a:avLst/>
          </a:prstGeom>
          <a:noFill/>
          <a:ln w="9525">
            <a:noFill/>
          </a:ln>
        </p:spPr>
      </p:pic>
      <p:pic>
        <p:nvPicPr>
          <p:cNvPr id="101" name="Picture 100"/>
          <p:cNvPicPr/>
          <p:nvPr/>
        </p:nvPicPr>
        <p:blipFill>
          <a:blip r:embed="rId4"/>
          <a:stretch>
            <a:fillRect/>
          </a:stretch>
        </p:blipFill>
        <p:spPr>
          <a:xfrm>
            <a:off x="6629400" y="1440180"/>
            <a:ext cx="2011680" cy="3870960"/>
          </a:xfrm>
          <a:prstGeom prst="rect">
            <a:avLst/>
          </a:prstGeom>
          <a:noFill/>
          <a:ln w="9525">
            <a:noFill/>
          </a:ln>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3"/>
          <p:cNvSpPr txBox="1"/>
          <p:nvPr/>
        </p:nvSpPr>
        <p:spPr>
          <a:xfrm>
            <a:off x="381000" y="515938"/>
            <a:ext cx="8305800" cy="829945"/>
          </a:xfrm>
          <a:prstGeom prst="rect">
            <a:avLst/>
          </a:prstGeom>
          <a:noFill/>
          <a:ln w="9525">
            <a:noFill/>
          </a:ln>
        </p:spPr>
        <p:txBody>
          <a:bodyPr>
            <a:spAutoFit/>
          </a:bodyPr>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KẾT QUẢ VÀ ĐÁNH GIÁ HỆ THỐNG.</a:t>
            </a:r>
            <a:endParaRPr lang="en-US" sz="2400" b="1" dirty="0">
              <a:latin typeface="Times New Roman" panose="02020603050405020304" pitchFamily="18" charset="0"/>
              <a:cs typeface="Times New Roman" panose="02020603050405020304" pitchFamily="18" charset="0"/>
            </a:endParaRPr>
          </a:p>
          <a:p>
            <a:pPr marL="457200" indent="-457200">
              <a:buFont typeface="+mj-lt"/>
              <a:buAutoNum type="arabicPeriod" startAt="3"/>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Kết quả thử nghiệm và đánh giá:</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2"/>
          <p:cNvSpPr txBox="1"/>
          <p:nvPr/>
        </p:nvSpPr>
        <p:spPr>
          <a:xfrm>
            <a:off x="914400" y="1295400"/>
            <a:ext cx="7772400" cy="398780"/>
          </a:xfrm>
          <a:prstGeom prst="rect">
            <a:avLst/>
          </a:prstGeom>
          <a:noFill/>
          <a:ln w="9525">
            <a:noFill/>
          </a:ln>
        </p:spPr>
        <p:txBody>
          <a:bodyPr>
            <a:spAutoFit/>
          </a:bodyPr>
          <a:p>
            <a:pPr marL="457200" indent="-457200">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Sau khi tiến hành thử nghiệm hệ thống, nhóm thu được kết quả sau:</a:t>
            </a:r>
            <a:endParaRPr lang="en-US" sz="2000" dirty="0">
              <a:latin typeface="Times New Roman" panose="02020603050405020304" pitchFamily="18" charset="0"/>
              <a:cs typeface="Times New Roman" panose="02020603050405020304" pitchFamily="18" charset="0"/>
            </a:endParaRPr>
          </a:p>
        </p:txBody>
      </p:sp>
      <p:graphicFrame>
        <p:nvGraphicFramePr>
          <p:cNvPr id="9" name="Table 8"/>
          <p:cNvGraphicFramePr/>
          <p:nvPr/>
        </p:nvGraphicFramePr>
        <p:xfrm>
          <a:off x="1976755" y="2384425"/>
          <a:ext cx="5673725" cy="1633220"/>
        </p:xfrm>
        <a:graphic>
          <a:graphicData uri="http://schemas.openxmlformats.org/drawingml/2006/table">
            <a:tbl>
              <a:tblPr firstRow="1" bandRow="1">
                <a:tableStyleId>{5940675A-B579-460E-94D1-54222C63F5DA}</a:tableStyleId>
              </a:tblPr>
              <a:tblGrid>
                <a:gridCol w="1287780"/>
                <a:gridCol w="1733550"/>
                <a:gridCol w="1438275"/>
                <a:gridCol w="1214120"/>
              </a:tblGrid>
              <a:tr h="307975">
                <a:tc>
                  <a:txBody>
                    <a:bodyPr/>
                    <a:p>
                      <a:pPr indent="0" algn="ctr">
                        <a:buNone/>
                      </a:pP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1">
                          <a:latin typeface="Times New Roman" panose="02020603050405020304" pitchFamily="18" charset="0"/>
                          <a:cs typeface="Times New Roman" panose="02020603050405020304" pitchFamily="18" charset="0"/>
                        </a:rPr>
                        <a:t>Số liệu từ hệ thống</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1">
                          <a:latin typeface="Times New Roman" panose="02020603050405020304" pitchFamily="18" charset="0"/>
                          <a:cs typeface="Times New Roman" panose="02020603050405020304" pitchFamily="18" charset="0"/>
                        </a:rPr>
                        <a:t>Số liệu thực</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1">
                          <a:latin typeface="Times New Roman" panose="02020603050405020304" pitchFamily="18" charset="0"/>
                          <a:cs typeface="Times New Roman" panose="02020603050405020304" pitchFamily="18" charset="0"/>
                        </a:rPr>
                        <a:t>Sai số</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0385">
                <a:tc>
                  <a:txBody>
                    <a:bodyPr/>
                    <a:p>
                      <a:pPr indent="0">
                        <a:buNone/>
                      </a:pPr>
                      <a:r>
                        <a:rPr lang="en-US" sz="1300" b="1">
                          <a:latin typeface="Times New Roman" panose="02020603050405020304" pitchFamily="18" charset="0"/>
                          <a:cs typeface="Times New Roman" panose="02020603050405020304" pitchFamily="18" charset="0"/>
                        </a:rPr>
                        <a:t>Nhiệt độ, độ ẩm (TPHCM)</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T = 30.2,H = 60%</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T = 31, H =68%</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T = 2.5%,H = 11.7%</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84860">
                <a:tc>
                  <a:txBody>
                    <a:bodyPr/>
                    <a:p>
                      <a:pPr indent="0">
                        <a:buNone/>
                      </a:pPr>
                      <a:r>
                        <a:rPr lang="en-US" sz="1300" b="1">
                          <a:latin typeface="Times New Roman" panose="02020603050405020304" pitchFamily="18" charset="0"/>
                          <a:cs typeface="Times New Roman" panose="02020603050405020304" pitchFamily="18" charset="0"/>
                        </a:rPr>
                        <a:t>Điện năng của thiết bị</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V = 219.7V, I = 0.07A,P = 7.7W</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V = 220V, I =0.08,P = 8W</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V = 0.45%,I = 12.5%,P = 3.75%</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7" name="Text Box 26"/>
          <p:cNvSpPr txBox="1"/>
          <p:nvPr/>
        </p:nvSpPr>
        <p:spPr>
          <a:xfrm>
            <a:off x="3079750" y="1981200"/>
            <a:ext cx="3467100" cy="36830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Kết quả sai số của hệ thống</a:t>
            </a:r>
            <a:endParaRPr lang="en-US" sz="1800" b="1">
              <a:latin typeface="Times New Roman" panose="02020603050405020304" pitchFamily="18" charset="0"/>
              <a:cs typeface="Times New Roman" panose="02020603050405020304" pitchFamily="18" charset="0"/>
            </a:endParaRPr>
          </a:p>
        </p:txBody>
      </p:sp>
      <p:sp>
        <p:nvSpPr>
          <p:cNvPr id="10" name="Text Box 9"/>
          <p:cNvSpPr txBox="1"/>
          <p:nvPr/>
        </p:nvSpPr>
        <p:spPr>
          <a:xfrm>
            <a:off x="1824355" y="4135755"/>
            <a:ext cx="2174240" cy="352425"/>
          </a:xfrm>
          <a:prstGeom prst="rect">
            <a:avLst/>
          </a:prstGeom>
          <a:noFill/>
        </p:spPr>
        <p:txBody>
          <a:bodyPr wrap="square" rtlCol="0">
            <a:spAutoFit/>
          </a:bodyPr>
          <a:p>
            <a:pPr algn="ctr"/>
            <a:r>
              <a:rPr lang="en-US" sz="1700" b="1">
                <a:latin typeface="Times New Roman" panose="02020603050405020304" pitchFamily="18" charset="0"/>
                <a:cs typeface="Times New Roman" panose="02020603050405020304" pitchFamily="18" charset="0"/>
              </a:rPr>
              <a:t>→ Sai số đạt yêu cầu</a:t>
            </a:r>
            <a:endParaRPr lang="en-US" sz="1700" b="1">
              <a:latin typeface="Times New Roman" panose="02020603050405020304" pitchFamily="18" charset="0"/>
              <a:cs typeface="Times New Roman" panose="02020603050405020304" pitchFamily="18" charset="0"/>
            </a:endParaRPr>
          </a:p>
        </p:txBody>
      </p:sp>
      <p:sp>
        <p:nvSpPr>
          <p:cNvPr id="11" name="Text Box 10"/>
          <p:cNvSpPr txBox="1"/>
          <p:nvPr/>
        </p:nvSpPr>
        <p:spPr>
          <a:xfrm>
            <a:off x="2057400" y="2002155"/>
            <a:ext cx="5833745" cy="36830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Kết quả độ tin cậy của hệ thống ( thử nghiệm 30 lần)</a:t>
            </a:r>
            <a:endParaRPr lang="en-US" sz="1800" b="1">
              <a:latin typeface="Times New Roman" panose="02020603050405020304" pitchFamily="18" charset="0"/>
              <a:cs typeface="Times New Roman" panose="02020603050405020304" pitchFamily="18" charset="0"/>
            </a:endParaRPr>
          </a:p>
        </p:txBody>
      </p:sp>
      <p:graphicFrame>
        <p:nvGraphicFramePr>
          <p:cNvPr id="12" name="Table 11"/>
          <p:cNvGraphicFramePr/>
          <p:nvPr/>
        </p:nvGraphicFramePr>
        <p:xfrm>
          <a:off x="1976755" y="2383155"/>
          <a:ext cx="5652770" cy="2961640"/>
        </p:xfrm>
        <a:graphic>
          <a:graphicData uri="http://schemas.openxmlformats.org/drawingml/2006/table">
            <a:tbl>
              <a:tblPr firstRow="1" bandRow="1">
                <a:tableStyleId>{5940675A-B579-460E-94D1-54222C63F5DA}</a:tableStyleId>
              </a:tblPr>
              <a:tblGrid>
                <a:gridCol w="2004695"/>
                <a:gridCol w="1462405"/>
                <a:gridCol w="1055370"/>
                <a:gridCol w="1130300"/>
              </a:tblGrid>
              <a:tr h="398780">
                <a:tc>
                  <a:txBody>
                    <a:bodyPr/>
                    <a:p>
                      <a:pPr indent="0" algn="ctr">
                        <a:buNone/>
                      </a:pPr>
                      <a:r>
                        <a:rPr lang="en-US" sz="1300" b="1">
                          <a:latin typeface="Times New Roman" panose="02020603050405020304" pitchFamily="18" charset="0"/>
                          <a:cs typeface="Times New Roman" panose="02020603050405020304" pitchFamily="18" charset="0"/>
                        </a:rPr>
                        <a:t>Chức năng</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1">
                          <a:latin typeface="Times New Roman" panose="02020603050405020304" pitchFamily="18" charset="0"/>
                          <a:cs typeface="Times New Roman" panose="02020603050405020304" pitchFamily="18" charset="0"/>
                        </a:rPr>
                        <a:t>Số lần thành công</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1">
                          <a:latin typeface="Times New Roman" panose="02020603050405020304" pitchFamily="18" charset="0"/>
                          <a:ea typeface="Times New Roman" panose="02020603050405020304" pitchFamily="18" charset="0"/>
                          <a:cs typeface="Times New Roman" panose="02020603050405020304" pitchFamily="18" charset="0"/>
                        </a:rPr>
                        <a:t>Độ tin cậy</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p>
                      <a:pPr indent="0" algn="ctr">
                        <a:buNone/>
                      </a:pPr>
                      <a:r>
                        <a:rPr lang="en-US" sz="1300" b="1">
                          <a:latin typeface="Times New Roman" panose="02020603050405020304" pitchFamily="18" charset="0"/>
                          <a:ea typeface="Times New Roman" panose="02020603050405020304" pitchFamily="18" charset="0"/>
                          <a:cs typeface="Times New Roman" panose="02020603050405020304" pitchFamily="18" charset="0"/>
                        </a:rPr>
                        <a:t>(%)</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1">
                          <a:latin typeface="Times New Roman" panose="02020603050405020304" pitchFamily="18" charset="0"/>
                          <a:cs typeface="Times New Roman" panose="02020603050405020304" pitchFamily="18" charset="0"/>
                        </a:rPr>
                        <a:t>Đánh giá</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680">
                <a:tc>
                  <a:txBody>
                    <a:bodyPr/>
                    <a:p>
                      <a:pPr indent="0">
                        <a:buNone/>
                      </a:pPr>
                      <a:r>
                        <a:rPr lang="en-US" sz="1300" b="1">
                          <a:latin typeface="Times New Roman" panose="02020603050405020304" pitchFamily="18" charset="0"/>
                          <a:cs typeface="Times New Roman" panose="02020603050405020304" pitchFamily="18" charset="0"/>
                        </a:rPr>
                        <a:t>Điều khiển thiết bị</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29</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ea typeface="Times New Roman" panose="02020603050405020304" pitchFamily="18" charset="0"/>
                          <a:cs typeface="Times New Roman" panose="02020603050405020304" pitchFamily="18" charset="0"/>
                        </a:rPr>
                        <a:t>96.7</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Đạt</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680">
                <a:tc>
                  <a:txBody>
                    <a:bodyPr/>
                    <a:p>
                      <a:pPr indent="0">
                        <a:buNone/>
                      </a:pPr>
                      <a:r>
                        <a:rPr lang="en-US" sz="1300" b="1">
                          <a:latin typeface="Times New Roman" panose="02020603050405020304" pitchFamily="18" charset="0"/>
                          <a:cs typeface="Times New Roman" panose="02020603050405020304" pitchFamily="18" charset="0"/>
                        </a:rPr>
                        <a:t>Đăng ký vân tay</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28</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ea typeface="Times New Roman" panose="02020603050405020304" pitchFamily="18" charset="0"/>
                          <a:cs typeface="Times New Roman" panose="02020603050405020304" pitchFamily="18" charset="0"/>
                        </a:rPr>
                        <a:t>93.4</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Đạt</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315">
                <a:tc>
                  <a:txBody>
                    <a:bodyPr/>
                    <a:p>
                      <a:pPr indent="0">
                        <a:buNone/>
                      </a:pPr>
                      <a:r>
                        <a:rPr lang="en-US" sz="1300" b="1">
                          <a:latin typeface="Times New Roman" panose="02020603050405020304" pitchFamily="18" charset="0"/>
                          <a:cs typeface="Times New Roman" panose="02020603050405020304" pitchFamily="18" charset="0"/>
                        </a:rPr>
                        <a:t>Xóa vân tay</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29</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ea typeface="Times New Roman" panose="02020603050405020304" pitchFamily="18" charset="0"/>
                          <a:cs typeface="Times New Roman" panose="02020603050405020304" pitchFamily="18" charset="0"/>
                        </a:rPr>
                        <a:t>96.7</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Đạt</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045">
                <a:tc>
                  <a:txBody>
                    <a:bodyPr/>
                    <a:p>
                      <a:pPr indent="0">
                        <a:buNone/>
                      </a:pPr>
                      <a:r>
                        <a:rPr lang="en-US" sz="1300" b="1">
                          <a:latin typeface="Times New Roman" panose="02020603050405020304" pitchFamily="18" charset="0"/>
                          <a:cs typeface="Times New Roman" panose="02020603050405020304" pitchFamily="18" charset="0"/>
                        </a:rPr>
                        <a:t>Xóa bộ nhớ, truy vấn</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29</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ea typeface="Times New Roman" panose="02020603050405020304" pitchFamily="18" charset="0"/>
                          <a:cs typeface="Times New Roman" panose="02020603050405020304" pitchFamily="18" charset="0"/>
                        </a:rPr>
                        <a:t>96.7</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Đạt</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680">
                <a:tc>
                  <a:txBody>
                    <a:bodyPr/>
                    <a:p>
                      <a:pPr indent="0">
                        <a:buNone/>
                      </a:pPr>
                      <a:r>
                        <a:rPr lang="en-US" sz="1300" b="1">
                          <a:latin typeface="Times New Roman" panose="02020603050405020304" pitchFamily="18" charset="0"/>
                          <a:cs typeface="Times New Roman" panose="02020603050405020304" pitchFamily="18" charset="0"/>
                        </a:rPr>
                        <a:t>Mở cửa bằng vân tay</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28</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ea typeface="Times New Roman" panose="02020603050405020304" pitchFamily="18" charset="0"/>
                          <a:cs typeface="Times New Roman" panose="02020603050405020304" pitchFamily="18" charset="0"/>
                        </a:rPr>
                        <a:t>93.4</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Đạt</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680">
                <a:tc>
                  <a:txBody>
                    <a:bodyPr/>
                    <a:p>
                      <a:pPr indent="0">
                        <a:buNone/>
                      </a:pPr>
                      <a:r>
                        <a:rPr lang="en-US" sz="1300" b="1">
                          <a:latin typeface="Times New Roman" panose="02020603050405020304" pitchFamily="18" charset="0"/>
                          <a:cs typeface="Times New Roman" panose="02020603050405020304" pitchFamily="18" charset="0"/>
                        </a:rPr>
                        <a:t>Phơi đồ tự động</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28</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ea typeface="Times New Roman" panose="02020603050405020304" pitchFamily="18" charset="0"/>
                          <a:cs typeface="Times New Roman" panose="02020603050405020304" pitchFamily="18" charset="0"/>
                        </a:rPr>
                        <a:t>93.4</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Đạt</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8780">
                <a:tc>
                  <a:txBody>
                    <a:bodyPr/>
                    <a:p>
                      <a:pPr indent="0">
                        <a:buNone/>
                      </a:pPr>
                      <a:r>
                        <a:rPr lang="en-US" sz="1300" b="1">
                          <a:latin typeface="Times New Roman" panose="02020603050405020304" pitchFamily="18" charset="0"/>
                          <a:cs typeface="Times New Roman" panose="02020603050405020304" pitchFamily="18" charset="0"/>
                        </a:rPr>
                        <a:t>Hệ thống cảnh báo cháy nổ</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29</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ea typeface="Times New Roman" panose="02020603050405020304" pitchFamily="18" charset="0"/>
                          <a:cs typeface="Times New Roman" panose="02020603050405020304" pitchFamily="18" charset="0"/>
                        </a:rPr>
                        <a:t>96.7</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Đạt</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3" name="Text Box 12"/>
          <p:cNvSpPr txBox="1"/>
          <p:nvPr/>
        </p:nvSpPr>
        <p:spPr>
          <a:xfrm>
            <a:off x="1976755" y="5302250"/>
            <a:ext cx="2696845" cy="352425"/>
          </a:xfrm>
          <a:prstGeom prst="rect">
            <a:avLst/>
          </a:prstGeom>
          <a:noFill/>
        </p:spPr>
        <p:txBody>
          <a:bodyPr wrap="square" rtlCol="0">
            <a:spAutoFit/>
          </a:bodyPr>
          <a:p>
            <a:pPr algn="ctr"/>
            <a:r>
              <a:rPr lang="en-US" sz="1700" b="1">
                <a:latin typeface="Times New Roman" panose="02020603050405020304" pitchFamily="18" charset="0"/>
                <a:cs typeface="Times New Roman" panose="02020603050405020304" pitchFamily="18" charset="0"/>
              </a:rPr>
              <a:t>→ Độ tin cậy đạt yêu cầu.</a:t>
            </a:r>
            <a:endParaRPr lang="en-US" sz="1700" b="1">
              <a:latin typeface="Times New Roman" panose="02020603050405020304" pitchFamily="18" charset="0"/>
              <a:cs typeface="Times New Roman" panose="02020603050405020304" pitchFamily="18" charset="0"/>
            </a:endParaRPr>
          </a:p>
        </p:txBody>
      </p:sp>
      <p:graphicFrame>
        <p:nvGraphicFramePr>
          <p:cNvPr id="2" name="Table 1"/>
          <p:cNvGraphicFramePr/>
          <p:nvPr/>
        </p:nvGraphicFramePr>
        <p:xfrm>
          <a:off x="1976755" y="2354580"/>
          <a:ext cx="4977130" cy="2430145"/>
        </p:xfrm>
        <a:graphic>
          <a:graphicData uri="http://schemas.openxmlformats.org/drawingml/2006/table">
            <a:tbl>
              <a:tblPr firstRow="1" bandRow="1">
                <a:tableStyleId>{5940675A-B579-460E-94D1-54222C63F5DA}</a:tableStyleId>
              </a:tblPr>
              <a:tblGrid>
                <a:gridCol w="4091305"/>
                <a:gridCol w="885825"/>
              </a:tblGrid>
              <a:tr h="315595">
                <a:tc>
                  <a:txBody>
                    <a:bodyPr/>
                    <a:p>
                      <a:pPr indent="0" algn="ctr">
                        <a:buNone/>
                      </a:pPr>
                      <a:r>
                        <a:rPr lang="en-US" sz="1300" b="1">
                          <a:latin typeface="Times New Roman" panose="02020603050405020304" pitchFamily="18" charset="0"/>
                          <a:cs typeface="Times New Roman" panose="02020603050405020304" pitchFamily="18" charset="0"/>
                        </a:rPr>
                        <a:t>Chức năng</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300" b="1">
                          <a:latin typeface="Times New Roman" panose="02020603050405020304" pitchFamily="18" charset="0"/>
                          <a:cs typeface="Times New Roman" panose="02020603050405020304" pitchFamily="18" charset="0"/>
                        </a:rPr>
                        <a:t>Độ trễ</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27355">
                <a:tc>
                  <a:txBody>
                    <a:bodyPr/>
                    <a:p>
                      <a:pPr indent="0">
                        <a:buNone/>
                      </a:pPr>
                      <a:r>
                        <a:rPr lang="en-US" sz="1300" b="1">
                          <a:latin typeface="Times New Roman" panose="02020603050405020304" pitchFamily="18" charset="0"/>
                          <a:cs typeface="Times New Roman" panose="02020603050405020304" pitchFamily="18" charset="0"/>
                        </a:rPr>
                        <a:t>Hệ thống cảnh báo cháy nổ</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2s</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9095">
                <a:tc>
                  <a:txBody>
                    <a:bodyPr/>
                    <a:p>
                      <a:pPr indent="0">
                        <a:buNone/>
                      </a:pPr>
                      <a:r>
                        <a:rPr lang="en-US" sz="1300" b="1">
                          <a:latin typeface="Times New Roman" panose="02020603050405020304" pitchFamily="18" charset="0"/>
                          <a:cs typeface="Times New Roman" panose="02020603050405020304" pitchFamily="18" charset="0"/>
                        </a:rPr>
                        <a:t>Hệ thống phơi đồ tự động</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3s</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78460">
                <a:tc>
                  <a:txBody>
                    <a:bodyPr/>
                    <a:p>
                      <a:pPr indent="0">
                        <a:buNone/>
                      </a:pPr>
                      <a:r>
                        <a:rPr lang="en-US" sz="1300" b="1">
                          <a:latin typeface="Times New Roman" panose="02020603050405020304" pitchFamily="18" charset="0"/>
                          <a:cs typeface="Times New Roman" panose="02020603050405020304" pitchFamily="18" charset="0"/>
                        </a:rPr>
                        <a:t>Hệ thống mở cửa vân tay</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1s</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0050">
                <a:tc>
                  <a:txBody>
                    <a:bodyPr/>
                    <a:p>
                      <a:pPr indent="0">
                        <a:buNone/>
                      </a:pPr>
                      <a:r>
                        <a:rPr lang="en-US" sz="1300" b="1">
                          <a:latin typeface="Times New Roman" panose="02020603050405020304" pitchFamily="18" charset="0"/>
                          <a:cs typeface="Times New Roman" panose="02020603050405020304" pitchFamily="18" charset="0"/>
                        </a:rPr>
                        <a:t>Hệ thống điều khiển thiết bị qua ứng dụng và giọng nói</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1s</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29590">
                <a:tc>
                  <a:txBody>
                    <a:bodyPr/>
                    <a:p>
                      <a:pPr indent="0">
                        <a:buNone/>
                      </a:pPr>
                      <a:r>
                        <a:rPr lang="en-US" sz="1300" b="1">
                          <a:latin typeface="Times New Roman" panose="02020603050405020304" pitchFamily="18" charset="0"/>
                          <a:cs typeface="Times New Roman" panose="02020603050405020304" pitchFamily="18" charset="0"/>
                        </a:rPr>
                        <a:t>Hệ thống cảm biến gửi dữ liệu lên ứng dụng</a:t>
                      </a:r>
                      <a:endParaRPr lang="en-US" sz="13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300" b="0">
                          <a:latin typeface="Times New Roman" panose="02020603050405020304" pitchFamily="18" charset="0"/>
                          <a:cs typeface="Times New Roman" panose="02020603050405020304" pitchFamily="18" charset="0"/>
                        </a:rPr>
                        <a:t>2s</a:t>
                      </a:r>
                      <a:endParaRPr lang="en-US" sz="13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Text Box 3"/>
          <p:cNvSpPr txBox="1"/>
          <p:nvPr/>
        </p:nvSpPr>
        <p:spPr>
          <a:xfrm>
            <a:off x="1748155" y="4876800"/>
            <a:ext cx="2545715" cy="352425"/>
          </a:xfrm>
          <a:prstGeom prst="rect">
            <a:avLst/>
          </a:prstGeom>
          <a:noFill/>
        </p:spPr>
        <p:txBody>
          <a:bodyPr wrap="square" rtlCol="0">
            <a:spAutoFit/>
          </a:bodyPr>
          <a:p>
            <a:pPr algn="ctr"/>
            <a:r>
              <a:rPr lang="en-US" sz="1700" b="1">
                <a:latin typeface="Times New Roman" panose="02020603050405020304" pitchFamily="18" charset="0"/>
                <a:cs typeface="Times New Roman" panose="02020603050405020304" pitchFamily="18" charset="0"/>
              </a:rPr>
              <a:t>→ Độ trễ đạt yêu cầu.</a:t>
            </a:r>
            <a:endParaRPr lang="en-US" sz="1700" b="1">
              <a:latin typeface="Times New Roman" panose="02020603050405020304" pitchFamily="18" charset="0"/>
              <a:cs typeface="Times New Roman" panose="02020603050405020304" pitchFamily="18" charset="0"/>
            </a:endParaRPr>
          </a:p>
        </p:txBody>
      </p:sp>
      <p:sp>
        <p:nvSpPr>
          <p:cNvPr id="5" name="Text Box 4"/>
          <p:cNvSpPr txBox="1"/>
          <p:nvPr/>
        </p:nvSpPr>
        <p:spPr>
          <a:xfrm>
            <a:off x="1807210" y="1981200"/>
            <a:ext cx="5833745" cy="368300"/>
          </a:xfrm>
          <a:prstGeom prst="rect">
            <a:avLst/>
          </a:prstGeom>
          <a:noFill/>
        </p:spPr>
        <p:txBody>
          <a:bodyPr wrap="square" rtlCol="0">
            <a:spAutoFit/>
          </a:bodyPr>
          <a:p>
            <a:pPr algn="ctr"/>
            <a:r>
              <a:rPr lang="en-US" sz="1800" b="1">
                <a:latin typeface="Times New Roman" panose="02020603050405020304" pitchFamily="18" charset="0"/>
                <a:cs typeface="Times New Roman" panose="02020603050405020304" pitchFamily="18" charset="0"/>
              </a:rPr>
              <a:t>Kết quả độ trễ của hệ thống</a:t>
            </a:r>
            <a:endParaRPr lang="en-US" sz="1800" b="1">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3" presetClass="exit" presetSubtype="10" fill="hold" grpId="2" nodeType="withEffect">
                                  <p:stCondLst>
                                    <p:cond delay="0"/>
                                  </p:stCondLst>
                                  <p:childTnLst>
                                    <p:animEffect transition="out" filter="blinds(horizontal)">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par>
                                <p:cTn id="22" presetID="3" presetClass="exit" presetSubtype="10" fill="hold" grpId="2" nodeType="withEffect">
                                  <p:stCondLst>
                                    <p:cond delay="0"/>
                                  </p:stCondLst>
                                  <p:childTnLst>
                                    <p:animEffect transition="out" filter="blinds(horizontal)">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nodeType="clickEffect">
                                  <p:stCondLst>
                                    <p:cond delay="0"/>
                                  </p:stCondLst>
                                  <p:childTnLst>
                                    <p:animEffect transition="out" filter="blinds(horizontal)">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3" presetClass="exit" presetSubtype="10" fill="hold" grpId="2" nodeType="withEffect">
                                  <p:stCondLst>
                                    <p:cond delay="0"/>
                                  </p:stCondLst>
                                  <p:childTnLst>
                                    <p:animEffect transition="out" filter="blinds(horizontal)">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3" presetClass="exit" presetSubtype="10" fill="hold" grpId="2" nodeType="withEffect">
                                  <p:stCondLst>
                                    <p:cond delay="0"/>
                                  </p:stCondLst>
                                  <p:childTnLst>
                                    <p:animEffect transition="out" filter="blinds(horizontal)">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linds(horizontal)">
                                      <p:cBhvr>
                                        <p:cTn id="51" dur="500"/>
                                        <p:tgtEl>
                                          <p:spTgt spid="5"/>
                                        </p:tgtEl>
                                      </p:cBhvr>
                                    </p:animEffect>
                                  </p:childTnLst>
                                </p:cTn>
                              </p:par>
                              <p:par>
                                <p:cTn id="52" presetID="3" presetClass="entr" presetSubtype="1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linds(horizontal)">
                                      <p:cBhvr>
                                        <p:cTn id="54" dur="500"/>
                                        <p:tgtEl>
                                          <p:spTgt spid="2"/>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blinds(horizontal)">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0" grpId="0"/>
      <p:bldP spid="27" grpId="1"/>
      <p:bldP spid="10" grpId="1"/>
      <p:bldP spid="27" grpId="2"/>
      <p:bldP spid="10" grpId="2"/>
      <p:bldP spid="13" grpId="0"/>
      <p:bldP spid="11" grpId="0"/>
      <p:bldP spid="13" grpId="1"/>
      <p:bldP spid="11" grpId="1"/>
      <p:bldP spid="13" grpId="2"/>
      <p:bldP spid="11" grpId="2"/>
      <p:bldP spid="5" grpId="0"/>
      <p:bldP spid="4" grpId="0"/>
      <p:bldP spid="5" grpId="1"/>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3"/>
          <p:cNvSpPr txBox="1"/>
          <p:nvPr/>
        </p:nvSpPr>
        <p:spPr>
          <a:xfrm>
            <a:off x="381000" y="515938"/>
            <a:ext cx="8305800" cy="829945"/>
          </a:xfrm>
          <a:prstGeom prst="rect">
            <a:avLst/>
          </a:prstGeom>
          <a:noFill/>
          <a:ln w="9525">
            <a:noFill/>
          </a:ln>
        </p:spPr>
        <p:txBody>
          <a:bodyPr>
            <a:spAutoFit/>
          </a:bodyPr>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V</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KẾT LUẬN VÀ HƯỚNG PHÁT TRIỂN.</a:t>
            </a:r>
            <a:endParaRPr lang="en-US" sz="2400" b="1"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Kết luận:</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2"/>
          <p:cNvSpPr txBox="1"/>
          <p:nvPr/>
        </p:nvSpPr>
        <p:spPr>
          <a:xfrm>
            <a:off x="914400" y="1295400"/>
            <a:ext cx="7772400" cy="3630930"/>
          </a:xfrm>
          <a:prstGeom prst="rect">
            <a:avLst/>
          </a:prstGeom>
          <a:noFill/>
          <a:ln w="9525">
            <a:noFill/>
          </a:ln>
        </p:spPr>
        <p:txBody>
          <a:bodyPr>
            <a:spAutoFit/>
          </a:bodyPr>
          <a:p>
            <a:pPr>
              <a:lnSpc>
                <a:spcPct val="150000"/>
              </a:lnSpc>
              <a:buFont typeface="Wingdings" panose="05000000000000000000" charset="0"/>
            </a:pPr>
            <a:r>
              <a:rPr lang="en-US" sz="2000" dirty="0">
                <a:latin typeface="Times New Roman" panose="02020603050405020304" pitchFamily="18" charset="0"/>
                <a:cs typeface="Times New Roman" panose="02020603050405020304" pitchFamily="18" charset="0"/>
              </a:rPr>
              <a:t>Sau khi nhóm hoàn thành đề tài, đã đạt những điều sau đây:</a:t>
            </a:r>
            <a:endParaRPr lang="en-US" sz="2000" dirty="0">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Thiết kế và thi công thành công mô hình hệ thống điều khiển và quản lý các thiết bị bằng Blynk và giọng nói. Đọc được dữ liệu cảm biến, đo điện năng thiết bị, hệ thống cửa vân tay, hệ thống cảnh báo cháy nổ, phơi đồ tự động.</a:t>
            </a:r>
            <a:endParaRPr lang="en-US" sz="2000" dirty="0">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Áp dụng được những kiến thức đã được học và những kiến thức mới được tìm hiểu vào việc giải quyết vấn đề.</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p:txBody>
      </p:sp>
      <p:graphicFrame>
        <p:nvGraphicFramePr>
          <p:cNvPr id="17" name="Table 16"/>
          <p:cNvGraphicFramePr>
            <a:graphicFrameLocks noGrp="1"/>
          </p:cNvGraphicFramePr>
          <p:nvPr/>
        </p:nvGraphicFramePr>
        <p:xfrm>
          <a:off x="533400" y="1402080"/>
          <a:ext cx="8318500" cy="4392295"/>
        </p:xfrm>
        <a:graphic>
          <a:graphicData uri="http://schemas.openxmlformats.org/drawingml/2006/table">
            <a:tbl>
              <a:tblPr firstRow="1" firstCol="1" bandRow="1">
                <a:tableStyleId>{9DCAF9ED-07DC-4A11-8D7F-57B35C25682E}</a:tableStyleId>
              </a:tblPr>
              <a:tblGrid>
                <a:gridCol w="4768850"/>
                <a:gridCol w="3549650"/>
              </a:tblGrid>
              <a:tr h="859790">
                <a:tc>
                  <a:txBody>
                    <a:bodyPr/>
                    <a:lstStyle/>
                    <a:p>
                      <a:pPr marL="80010" marR="77470" algn="ctr">
                        <a:lnSpc>
                          <a:spcPct val="107000"/>
                        </a:lnSpc>
                        <a:spcAft>
                          <a:spcPts val="800"/>
                        </a:spcAft>
                      </a:pPr>
                      <a:r>
                        <a:rPr lang="en-SG" sz="2400" b="1">
                          <a:effectLst/>
                          <a:latin typeface="Times New Roman" panose="02020603050405020304" pitchFamily="18" charset="0"/>
                          <a:ea typeface="Times New Roman" panose="02020603050405020304" pitchFamily="18" charset="0"/>
                          <a:cs typeface="Times New Roman" panose="02020603050405020304" pitchFamily="18" charset="0"/>
                        </a:rPr>
                        <a:t>Ưu điểm</a:t>
                      </a:r>
                      <a:endParaRPr lang="en-SG" sz="2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80010" marR="77470" algn="ctr">
                        <a:lnSpc>
                          <a:spcPct val="107000"/>
                        </a:lnSpc>
                        <a:spcAft>
                          <a:spcPts val="800"/>
                        </a:spcAft>
                      </a:pPr>
                      <a:r>
                        <a:rPr lang="en-SG" sz="2400" b="1">
                          <a:effectLst/>
                          <a:latin typeface="Times New Roman" panose="02020603050405020304" pitchFamily="18" charset="0"/>
                          <a:ea typeface="Times New Roman" panose="02020603050405020304" pitchFamily="18" charset="0"/>
                          <a:cs typeface="Times New Roman" panose="02020603050405020304" pitchFamily="18" charset="0"/>
                        </a:rPr>
                        <a:t>Nhược điểm</a:t>
                      </a:r>
                      <a:endParaRPr lang="en-SG" sz="2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r>
              <a:tr h="3532505">
                <a:tc>
                  <a:txBody>
                    <a:bodyPr/>
                    <a:lstStyle/>
                    <a:p>
                      <a:pPr marL="80010" marR="77470">
                        <a:lnSpc>
                          <a:spcPct val="150000"/>
                        </a:lnSpc>
                        <a:spcAft>
                          <a:spcPts val="0"/>
                        </a:spcAft>
                      </a:pPr>
                      <a:endParaRPr lang="en-US" sz="17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tcPr>
                </a:tc>
                <a:tc>
                  <a:txBody>
                    <a:bodyPr/>
                    <a:lstStyle/>
                    <a:p>
                      <a:pPr marL="80010" marR="77470">
                        <a:lnSpc>
                          <a:spcPct val="107000"/>
                        </a:lnSpc>
                        <a:spcAft>
                          <a:spcPts val="800"/>
                        </a:spcAft>
                      </a:pPr>
                      <a:r>
                        <a:rPr lang="en-SG" sz="1700" b="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7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r>
            </a:tbl>
          </a:graphicData>
        </a:graphic>
      </p:graphicFrame>
      <p:sp>
        <p:nvSpPr>
          <p:cNvPr id="20" name="TextBox 4"/>
          <p:cNvSpPr txBox="1"/>
          <p:nvPr/>
        </p:nvSpPr>
        <p:spPr>
          <a:xfrm>
            <a:off x="457200" y="2285365"/>
            <a:ext cx="4836795" cy="2837815"/>
          </a:xfrm>
          <a:prstGeom prst="rect">
            <a:avLst/>
          </a:prstGeom>
          <a:noFill/>
        </p:spPr>
        <p:txBody>
          <a:bodyPr wrap="square" rtlCol="0">
            <a:spAutoFit/>
          </a:bodyPr>
          <a:p>
            <a:pPr marL="365760" marR="77470"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Có thể đồng bộ lại trạng thái hoạt động giữa thiết bị và ứng dụng.</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a:p>
            <a:pPr marL="365760" marR="77470"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Cửa vân tay được thêm các chức năng mới.</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a:p>
            <a:pPr marL="365760" marR="77470"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Hệ thống có thể quản lý chỉ số điện của thiết bị công suất lớn.</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a:p>
            <a:pPr marL="365760" marR="77470"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Giao diện ứng dụng thiết kế dễ sử dụng, thuận tiện cho người dùng thao tác.</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1" name="TextBox 28"/>
          <p:cNvSpPr txBox="1"/>
          <p:nvPr/>
        </p:nvSpPr>
        <p:spPr>
          <a:xfrm>
            <a:off x="5410200" y="2259330"/>
            <a:ext cx="3477895" cy="3230245"/>
          </a:xfrm>
          <a:prstGeom prst="rect">
            <a:avLst/>
          </a:prstGeom>
          <a:noFill/>
        </p:spPr>
        <p:txBody>
          <a:bodyPr wrap="square" rtlCol="0">
            <a:spAutoFit/>
          </a:bodyPr>
          <a:p>
            <a:pPr marL="365760" marR="77470"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Hệ thống điều khiển  phải phụ thuộc vào tốc độ Internet (Wifi, 3G).</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a:p>
            <a:pPr marL="365760" marR="77470"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Chức năng giọng nói các câu lệnh phải dùng tiếng Anh, chưa áp dụng được cho tiếng Việt.</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a:p>
            <a:pPr marL="365760" marR="77470"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Mức độ an toàn của hệ thống chỉ mới ở mức an toàn cháy nổ.</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2" nodeType="clickEffect">
                                  <p:stCondLst>
                                    <p:cond delay="0"/>
                                  </p:stCondLst>
                                  <p:childTnLst>
                                    <p:animEffect transition="out" filter="blinds(horizontal)">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20" grpId="0"/>
      <p:bldP spid="21" grpId="0"/>
      <p:bldP spid="20" grpId="1"/>
      <p:bldP spid="2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3"/>
          <p:cNvSpPr txBox="1"/>
          <p:nvPr/>
        </p:nvSpPr>
        <p:spPr>
          <a:xfrm>
            <a:off x="381000" y="515938"/>
            <a:ext cx="8305800" cy="829945"/>
          </a:xfrm>
          <a:prstGeom prst="rect">
            <a:avLst/>
          </a:prstGeom>
          <a:noFill/>
          <a:ln w="9525">
            <a:noFill/>
          </a:ln>
        </p:spPr>
        <p:txBody>
          <a:bodyPr>
            <a:spAutoFit/>
          </a:bodyPr>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V</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KẾT LUẬN VÀ HƯỚNG PHÁT TRIỂN.</a:t>
            </a:r>
            <a:endParaRPr lang="en-US" sz="2400" b="1" dirty="0">
              <a:latin typeface="Times New Roman" panose="02020603050405020304" pitchFamily="18" charset="0"/>
              <a:cs typeface="Times New Roman" panose="02020603050405020304" pitchFamily="18" charset="0"/>
            </a:endParaRPr>
          </a:p>
          <a:p>
            <a:pPr marL="457200" indent="-457200">
              <a:buFont typeface="+mj-lt"/>
              <a:buAutoNum type="arabicPeriod" startAt="2"/>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Hướng phát triển:</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1" name="TextBox 28"/>
          <p:cNvSpPr txBox="1"/>
          <p:nvPr/>
        </p:nvSpPr>
        <p:spPr>
          <a:xfrm>
            <a:off x="533400" y="1371600"/>
            <a:ext cx="7780655" cy="3622675"/>
          </a:xfrm>
          <a:prstGeom prst="rect">
            <a:avLst/>
          </a:prstGeom>
          <a:noFill/>
        </p:spPr>
        <p:txBody>
          <a:bodyPr wrap="square" rtlCol="0">
            <a:spAutoFit/>
          </a:bodyPr>
          <a:p>
            <a:pPr marL="80010" marR="77470" algn="just">
              <a:lnSpc>
                <a:spcPct val="150000"/>
              </a:lnSpc>
              <a:spcAft>
                <a:spcPts val="0"/>
              </a:spcAft>
              <a:buFont typeface="Wingdings" panose="05000000000000000000" charset="0"/>
            </a:pPr>
            <a:r>
              <a:rPr lang="en-US" sz="1700">
                <a:latin typeface="Times New Roman" panose="02020603050405020304" pitchFamily="18" charset="0"/>
                <a:ea typeface="Times New Roman" panose="02020603050405020304" pitchFamily="18" charset="0"/>
                <a:cs typeface="Times New Roman" panose="02020603050405020304" pitchFamily="18" charset="0"/>
              </a:rPr>
              <a:t>Từ những kết quả thực nghiệm và đáng giá, ưu điểm, nhược điểm, thì nhóm đúc  kết ra được một số hướng phát triển sau: </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a:p>
            <a:pPr marL="822960" marR="77470" lvl="1"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Dùng ngôn ngữ lập trình để lập trình điều khiển thiết bị bằng giọng nói có thể áp dụng cho tiếng Việt.</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a:p>
            <a:pPr marL="822960" marR="77470" lvl="1"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Nghiên cứu thiết kế bổ sung thêm các hệ thống an toàn cho hệ thống (hệ thống chữa cháy tự động, hệ thống ngắt điện tự động khi gặp sự cố về điện,…).</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a:p>
            <a:pPr marL="822960" marR="77470" lvl="1" indent="-285750" algn="just">
              <a:lnSpc>
                <a:spcPct val="150000"/>
              </a:lnSpc>
              <a:spcAft>
                <a:spcPts val="0"/>
              </a:spcAft>
              <a:buFont typeface="Wingdings" panose="05000000000000000000" charset="0"/>
              <a:buChar char="Ø"/>
            </a:pPr>
            <a:r>
              <a:rPr lang="en-US" sz="1700">
                <a:latin typeface="Times New Roman" panose="02020603050405020304" pitchFamily="18" charset="0"/>
                <a:ea typeface="Times New Roman" panose="02020603050405020304" pitchFamily="18" charset="0"/>
                <a:cs typeface="Times New Roman" panose="02020603050405020304" pitchFamily="18" charset="0"/>
              </a:rPr>
              <a:t>Cải thiện, tối ưu hệ thống thêm về độ trễ, sai số thấp nhất có thể và độ tin cậy cao nhất có thể.</a:t>
            </a:r>
            <a:endParaRPr lang="en-US" sz="170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huongFrezean\Desktop\MASTER.jpg"/>
          <p:cNvPicPr>
            <a:picLocks noChangeAspect="1"/>
          </p:cNvPicPr>
          <p:nvPr/>
        </p:nvPicPr>
        <p:blipFill>
          <a:blip r:embed="rId1"/>
          <a:stretch>
            <a:fillRect/>
          </a:stretch>
        </p:blipFill>
        <p:spPr>
          <a:xfrm>
            <a:off x="-273050" y="-9525"/>
            <a:ext cx="9417050" cy="6867525"/>
          </a:xfrm>
          <a:prstGeom prst="rect">
            <a:avLst/>
          </a:prstGeom>
          <a:noFill/>
          <a:ln w="9525">
            <a:noFill/>
          </a:ln>
        </p:spPr>
      </p:pic>
      <p:sp>
        <p:nvSpPr>
          <p:cNvPr id="2051" name="TextBox 1"/>
          <p:cNvSpPr txBox="1"/>
          <p:nvPr/>
        </p:nvSpPr>
        <p:spPr>
          <a:xfrm>
            <a:off x="76200" y="685800"/>
            <a:ext cx="8839200" cy="1229995"/>
          </a:xfrm>
          <a:prstGeom prst="rect">
            <a:avLst/>
          </a:prstGeom>
          <a:noFill/>
          <a:ln w="9525">
            <a:noFill/>
          </a:ln>
        </p:spPr>
        <p:txBody>
          <a:bodyPr>
            <a:spAutoFit/>
          </a:bodyPr>
          <a:lstStyle/>
          <a:p>
            <a:pPr algn="ctr"/>
            <a:r>
              <a:rPr sz="2800" b="1" dirty="0">
                <a:solidFill>
                  <a:schemeClr val="bg2"/>
                </a:solidFill>
                <a:latin typeface="Times New Roman" panose="02020603050405020304" pitchFamily="18" charset="0"/>
                <a:cs typeface="Times New Roman" panose="02020603050405020304" pitchFamily="18" charset="0"/>
              </a:rPr>
              <a:t>TRƯỜNG ĐẠI HỌC SƯ PHẠM KĨ THUẬT</a:t>
            </a:r>
            <a:r>
              <a:rPr lang="en-US" sz="2800" b="1" dirty="0">
                <a:solidFill>
                  <a:schemeClr val="bg2"/>
                </a:solidFill>
                <a:latin typeface="Times New Roman" panose="02020603050405020304" pitchFamily="18" charset="0"/>
                <a:cs typeface="Times New Roman" panose="02020603050405020304" pitchFamily="18" charset="0"/>
              </a:rPr>
              <a:t> </a:t>
            </a:r>
            <a:r>
              <a:rPr sz="2800" b="1" dirty="0">
                <a:solidFill>
                  <a:schemeClr val="bg2"/>
                </a:solidFill>
                <a:latin typeface="Times New Roman" panose="02020603050405020304" pitchFamily="18" charset="0"/>
                <a:cs typeface="Times New Roman" panose="02020603050405020304" pitchFamily="18" charset="0"/>
              </a:rPr>
              <a:t>TPHCM</a:t>
            </a:r>
            <a:endParaRPr sz="2800" b="1" dirty="0">
              <a:solidFill>
                <a:schemeClr val="bg2"/>
              </a:solidFill>
              <a:latin typeface="Times New Roman" panose="02020603050405020304" pitchFamily="18" charset="0"/>
              <a:cs typeface="Times New Roman" panose="02020603050405020304" pitchFamily="18" charset="0"/>
            </a:endParaRPr>
          </a:p>
          <a:p>
            <a:pPr algn="ctr"/>
            <a:r>
              <a:rPr sz="2800" b="1" dirty="0">
                <a:solidFill>
                  <a:schemeClr val="bg2"/>
                </a:solidFill>
                <a:latin typeface="Times New Roman" panose="02020603050405020304" pitchFamily="18" charset="0"/>
                <a:cs typeface="Times New Roman" panose="02020603050405020304" pitchFamily="18" charset="0"/>
              </a:rPr>
              <a:t>KHOA ĐÀO TẠO CHẤT LƯỢNG CAO</a:t>
            </a:r>
            <a:endParaRPr sz="2800" b="1" dirty="0">
              <a:solidFill>
                <a:schemeClr val="bg2"/>
              </a:solidFill>
              <a:latin typeface="Times New Roman" panose="02020603050405020304" pitchFamily="18" charset="0"/>
              <a:cs typeface="Times New Roman" panose="02020603050405020304" pitchFamily="18" charset="0"/>
            </a:endParaRPr>
          </a:p>
          <a:p>
            <a:endParaRPr dirty="0">
              <a:latin typeface="Times New Roman" panose="02020603050405020304" pitchFamily="18" charset="0"/>
              <a:ea typeface="Times New Roman" panose="02020603050405020304" pitchFamily="18" charset="0"/>
            </a:endParaRPr>
          </a:p>
        </p:txBody>
      </p:sp>
      <p:sp>
        <p:nvSpPr>
          <p:cNvPr id="2052" name="TextBox 8"/>
          <p:cNvSpPr txBox="1"/>
          <p:nvPr/>
        </p:nvSpPr>
        <p:spPr>
          <a:xfrm>
            <a:off x="381000" y="2362200"/>
            <a:ext cx="8382000" cy="6136005"/>
          </a:xfrm>
          <a:prstGeom prst="rect">
            <a:avLst/>
          </a:prstGeom>
          <a:noFill/>
          <a:ln w="9525">
            <a:noFill/>
          </a:ln>
        </p:spPr>
        <p:txBody>
          <a:bodyPr>
            <a:spAutoFit/>
          </a:bodyPr>
          <a:lstStyle/>
          <a:p>
            <a:pPr algn="ctr"/>
            <a:r>
              <a:rPr sz="4000" b="1" dirty="0">
                <a:solidFill>
                  <a:srgbClr val="0066FF"/>
                </a:solidFill>
                <a:latin typeface="Times New Roman" panose="02020603050405020304" pitchFamily="18" charset="0"/>
                <a:cs typeface="Times New Roman" panose="02020603050405020304" pitchFamily="18" charset="0"/>
              </a:rPr>
              <a:t>BÁO CÁO ĐỒ ÁN TỐT NGHIỆP</a:t>
            </a:r>
            <a:endParaRPr sz="4000" b="1" dirty="0">
              <a:solidFill>
                <a:srgbClr val="0066FF"/>
              </a:solidFill>
              <a:latin typeface="Times New Roman" panose="02020603050405020304" pitchFamily="18" charset="0"/>
              <a:cs typeface="Times New Roman" panose="02020603050405020304" pitchFamily="18" charset="0"/>
            </a:endParaRPr>
          </a:p>
          <a:p>
            <a:pPr>
              <a:lnSpc>
                <a:spcPct val="80000"/>
              </a:lnSpc>
              <a:spcBef>
                <a:spcPts val="0"/>
              </a:spcBef>
              <a:spcAft>
                <a:spcPts val="0"/>
              </a:spcAft>
            </a:pPr>
            <a:r>
              <a:rPr sz="2000" b="1" dirty="0">
                <a:solidFill>
                  <a:srgbClr val="0066FF"/>
                </a:solidFill>
                <a:latin typeface="Times New Roman" panose="02020603050405020304" pitchFamily="18" charset="0"/>
                <a:cs typeface="Times New Roman" panose="02020603050405020304" pitchFamily="18" charset="0"/>
              </a:rPr>
              <a:t>                Chuyên ng</a:t>
            </a:r>
            <a:r>
              <a:rPr sz="2000" b="1" dirty="0">
                <a:solidFill>
                  <a:srgbClr val="0066FF"/>
                </a:solidFill>
                <a:latin typeface="Times New Roman" panose="02020603050405020304" pitchFamily="18" charset="0"/>
                <a:ea typeface="Times New Roman" panose="02020603050405020304" pitchFamily="18" charset="0"/>
              </a:rPr>
              <a:t>à</a:t>
            </a:r>
            <a:r>
              <a:rPr sz="2000" b="1" dirty="0">
                <a:solidFill>
                  <a:srgbClr val="0066FF"/>
                </a:solidFill>
                <a:latin typeface="Times New Roman" panose="02020603050405020304" pitchFamily="18" charset="0"/>
                <a:cs typeface="Times New Roman" panose="02020603050405020304" pitchFamily="18" charset="0"/>
              </a:rPr>
              <a:t>nh: CÔNG NGHỆ KỸ THUẬT MÁY TÍNH</a:t>
            </a:r>
            <a:endParaRPr sz="2000" b="1" dirty="0">
              <a:solidFill>
                <a:srgbClr val="0066FF"/>
              </a:solidFill>
              <a:latin typeface="Times New Roman" panose="02020603050405020304" pitchFamily="18" charset="0"/>
              <a:cs typeface="Times New Roman" panose="02020603050405020304" pitchFamily="18" charset="0"/>
            </a:endParaRPr>
          </a:p>
          <a:p>
            <a:pPr>
              <a:lnSpc>
                <a:spcPct val="60000"/>
              </a:lnSpc>
              <a:spcBef>
                <a:spcPts val="0"/>
              </a:spcBef>
              <a:spcAft>
                <a:spcPts val="0"/>
              </a:spcAft>
            </a:pPr>
            <a:endParaRPr sz="2800" b="1" u="sng" dirty="0">
              <a:solidFill>
                <a:schemeClr val="bg1"/>
              </a:solidFill>
              <a:latin typeface="Times New Roman" panose="02020603050405020304" pitchFamily="18" charset="0"/>
              <a:cs typeface="Times New Roman" panose="02020603050405020304" pitchFamily="18" charset="0"/>
            </a:endParaRPr>
          </a:p>
          <a:p>
            <a:pPr algn="ctr">
              <a:lnSpc>
                <a:spcPct val="100000"/>
              </a:lnSpc>
              <a:spcBef>
                <a:spcPts val="0"/>
              </a:spcBef>
              <a:spcAft>
                <a:spcPts val="0"/>
              </a:spcAft>
            </a:pPr>
            <a:r>
              <a:rPr lang="en-US" sz="2800" b="1" dirty="0">
                <a:solidFill>
                  <a:srgbClr val="FF0000"/>
                </a:solidFill>
                <a:latin typeface="Times New Roman" panose="02020603050405020304" pitchFamily="18" charset="0"/>
                <a:cs typeface="Times New Roman" panose="02020603050405020304" pitchFamily="18" charset="0"/>
              </a:rPr>
              <a:t>MÔ HÌNH HỆ THỐNG ĐIỀU KHIỂN VÀ QUẢN LÝ CÁC THIẾT BỊ TRONG NHÀ THÔNG QUA ỨNG DỤNG </a:t>
            </a:r>
            <a:r>
              <a:rPr lang="en-US" sz="2800" b="1">
                <a:solidFill>
                  <a:srgbClr val="FF0000"/>
                </a:solidFill>
                <a:latin typeface="Times New Roman" panose="02020603050405020304" pitchFamily="18" charset="0"/>
                <a:cs typeface="Times New Roman" panose="02020603050405020304" pitchFamily="18" charset="0"/>
              </a:rPr>
              <a:t>VÀ GIỌNG </a:t>
            </a:r>
            <a:r>
              <a:rPr lang="en-US" sz="2800" b="1" dirty="0">
                <a:solidFill>
                  <a:srgbClr val="FF0000"/>
                </a:solidFill>
                <a:latin typeface="Times New Roman" panose="02020603050405020304" pitchFamily="18" charset="0"/>
                <a:cs typeface="Times New Roman" panose="02020603050405020304" pitchFamily="18" charset="0"/>
              </a:rPr>
              <a:t>NÓI.</a:t>
            </a:r>
            <a:endParaRPr sz="2800" b="1" dirty="0">
              <a:solidFill>
                <a:srgbClr val="C00000"/>
              </a:solidFill>
              <a:latin typeface="Times New Roman" panose="02020603050405020304" pitchFamily="18" charset="0"/>
              <a:cs typeface="Times New Roman" panose="02020603050405020304" pitchFamily="18" charset="0"/>
            </a:endParaRPr>
          </a:p>
          <a:p>
            <a:r>
              <a:rPr sz="2800" b="1" dirty="0">
                <a:solidFill>
                  <a:srgbClr val="C00000"/>
                </a:solidFill>
                <a:latin typeface="Times New Roman" panose="02020603050405020304" pitchFamily="18" charset="0"/>
                <a:cs typeface="Times New Roman" panose="02020603050405020304" pitchFamily="18" charset="0"/>
              </a:rPr>
              <a:t>			</a:t>
            </a:r>
            <a:r>
              <a:rPr sz="28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GVHD :</a:t>
            </a:r>
            <a:r>
              <a:rPr lang="en-US" sz="2000" b="1" dirty="0">
                <a:latin typeface="Times New Roman" panose="02020603050405020304" pitchFamily="18" charset="0"/>
                <a:cs typeface="Times New Roman" panose="02020603050405020304" pitchFamily="18" charset="0"/>
              </a:rPr>
              <a:t> PGS.TS. PHAN VĂN CA.</a:t>
            </a:r>
            <a:endParaRPr sz="2000" b="1" dirty="0">
              <a:latin typeface="Times New Roman" panose="02020603050405020304" pitchFamily="18" charset="0"/>
              <a:cs typeface="Times New Roman" panose="02020603050405020304" pitchFamily="18" charset="0"/>
            </a:endParaRPr>
          </a:p>
          <a:p>
            <a:r>
              <a:rPr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SVTH  :</a:t>
            </a:r>
            <a:r>
              <a:rPr lang="en-US" sz="2000" b="1" dirty="0">
                <a:latin typeface="Times New Roman" panose="02020603050405020304" pitchFamily="18" charset="0"/>
                <a:cs typeface="Times New Roman" panose="02020603050405020304" pitchFamily="18" charset="0"/>
              </a:rPr>
              <a:t> Bùi Xuân Danh.</a:t>
            </a:r>
            <a:endParaRPr sz="2000" b="1" dirty="0">
              <a:latin typeface="Times New Roman" panose="02020603050405020304" pitchFamily="18" charset="0"/>
              <a:cs typeface="Times New Roman" panose="02020603050405020304" pitchFamily="18" charset="0"/>
            </a:endParaRPr>
          </a:p>
          <a:p>
            <a:r>
              <a:rPr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a:t>
            </a:r>
            <a:r>
              <a:rPr sz="2000" b="1" dirty="0">
                <a:latin typeface="Times New Roman" panose="02020603050405020304" pitchFamily="18" charset="0"/>
                <a:cs typeface="Times New Roman" panose="02020603050405020304" pitchFamily="18" charset="0"/>
              </a:rPr>
              <a:t>MSSV  : </a:t>
            </a:r>
            <a:r>
              <a:rPr lang="en-US" sz="2000" b="1" dirty="0">
                <a:latin typeface="Times New Roman" panose="02020603050405020304" pitchFamily="18" charset="0"/>
                <a:cs typeface="Times New Roman" panose="02020603050405020304" pitchFamily="18" charset="0"/>
              </a:rPr>
              <a:t>19119078.</a:t>
            </a:r>
            <a:endParaRPr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sym typeface="+mn-ea"/>
              </a:rPr>
              <a:t>				</a:t>
            </a:r>
            <a:r>
              <a:rPr sz="2000" b="1" dirty="0">
                <a:latin typeface="Times New Roman" panose="02020603050405020304" pitchFamily="18" charset="0"/>
                <a:cs typeface="Times New Roman" panose="02020603050405020304" pitchFamily="18" charset="0"/>
                <a:sym typeface="+mn-ea"/>
              </a:rPr>
              <a:t>SVTH  : </a:t>
            </a:r>
            <a:r>
              <a:rPr lang="en-US" sz="2000" b="1" dirty="0">
                <a:latin typeface="Times New Roman" panose="02020603050405020304" pitchFamily="18" charset="0"/>
                <a:cs typeface="Times New Roman" panose="02020603050405020304" pitchFamily="18" charset="0"/>
                <a:sym typeface="+mn-ea"/>
              </a:rPr>
              <a:t>Nguyễn Nhật Long.	</a:t>
            </a:r>
            <a:endParaRPr sz="2000" b="1" dirty="0">
              <a:latin typeface="Times New Roman" panose="02020603050405020304" pitchFamily="18" charset="0"/>
              <a:cs typeface="Times New Roman" panose="02020603050405020304" pitchFamily="18" charset="0"/>
            </a:endParaRPr>
          </a:p>
          <a:p>
            <a:r>
              <a:rPr sz="2000" b="1" dirty="0">
                <a:latin typeface="Times New Roman" panose="02020603050405020304" pitchFamily="18" charset="0"/>
                <a:cs typeface="Times New Roman" panose="02020603050405020304" pitchFamily="18" charset="0"/>
                <a:sym typeface="+mn-ea"/>
              </a:rPr>
              <a:t>			          </a:t>
            </a:r>
            <a:r>
              <a:rPr lang="en-US" sz="2000" b="1" dirty="0">
                <a:latin typeface="Times New Roman" panose="02020603050405020304" pitchFamily="18" charset="0"/>
                <a:cs typeface="Times New Roman" panose="02020603050405020304" pitchFamily="18" charset="0"/>
                <a:sym typeface="+mn-ea"/>
              </a:rPr>
              <a:t>	</a:t>
            </a:r>
            <a:r>
              <a:rPr sz="2000" b="1" dirty="0">
                <a:latin typeface="Times New Roman" panose="02020603050405020304" pitchFamily="18" charset="0"/>
                <a:cs typeface="Times New Roman" panose="02020603050405020304" pitchFamily="18" charset="0"/>
                <a:sym typeface="+mn-ea"/>
              </a:rPr>
              <a:t>MSSV  : </a:t>
            </a:r>
            <a:r>
              <a:rPr lang="en-US" sz="2000" b="1" dirty="0">
                <a:latin typeface="Times New Roman" panose="02020603050405020304" pitchFamily="18" charset="0"/>
                <a:cs typeface="Times New Roman" panose="02020603050405020304" pitchFamily="18" charset="0"/>
                <a:sym typeface="+mn-ea"/>
              </a:rPr>
              <a:t>19119009.</a:t>
            </a:r>
            <a:endParaRPr sz="2000" b="1" dirty="0">
              <a:latin typeface="Times New Roman" panose="02020603050405020304" pitchFamily="18" charset="0"/>
              <a:cs typeface="Times New Roman" panose="02020603050405020304" pitchFamily="18" charset="0"/>
            </a:endParaRPr>
          </a:p>
          <a:p>
            <a:endParaRPr sz="2000" b="1" dirty="0">
              <a:latin typeface="Times New Roman" panose="02020603050405020304" pitchFamily="18" charset="0"/>
              <a:cs typeface="Times New Roman" panose="02020603050405020304" pitchFamily="18" charset="0"/>
            </a:endParaRPr>
          </a:p>
          <a:p>
            <a:r>
              <a:rPr sz="2400" b="1"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p>
            <a:pPr algn="ctr"/>
            <a:endParaRPr sz="2800" dirty="0">
              <a:solidFill>
                <a:srgbClr val="C00000"/>
              </a:solidFill>
              <a:latin typeface="Times New Roman" panose="02020603050405020304" pitchFamily="18" charset="0"/>
              <a:cs typeface="Times New Roman" panose="02020603050405020304" pitchFamily="18" charset="0"/>
            </a:endParaRPr>
          </a:p>
          <a:p>
            <a:endParaRPr sz="2800" b="1" dirty="0">
              <a:solidFill>
                <a:schemeClr val="bg1"/>
              </a:solidFill>
              <a:latin typeface="Times New Roman" panose="02020603050405020304" pitchFamily="18" charset="0"/>
              <a:cs typeface="Times New Roman" panose="02020603050405020304" pitchFamily="18" charset="0"/>
            </a:endParaRPr>
          </a:p>
          <a:p>
            <a:r>
              <a:rPr sz="2800" b="1" dirty="0">
                <a:solidFill>
                  <a:schemeClr val="bg1"/>
                </a:solidFill>
                <a:latin typeface="Times New Roman" panose="02020603050405020304" pitchFamily="18" charset="0"/>
                <a:cs typeface="Times New Roman" panose="02020603050405020304" pitchFamily="18" charset="0"/>
              </a:rPr>
              <a:t>				</a:t>
            </a:r>
            <a:endParaRPr sz="2000" dirty="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descr="C:\Users\ChuongFrezean\Desktop\MASTER.jpg"/>
          <p:cNvPicPr>
            <a:picLocks noChangeAspect="1"/>
          </p:cNvPicPr>
          <p:nvPr/>
        </p:nvPicPr>
        <p:blipFill>
          <a:blip r:embed="rId1"/>
          <a:srcRect l="17143" t="31593" r="16786" b="38734"/>
          <a:stretch>
            <a:fillRect/>
          </a:stretch>
        </p:blipFill>
        <p:spPr>
          <a:xfrm>
            <a:off x="381000" y="304800"/>
            <a:ext cx="2743200" cy="923925"/>
          </a:xfrm>
          <a:prstGeom prst="rect">
            <a:avLst/>
          </a:prstGeom>
          <a:noFill/>
          <a:ln w="9525">
            <a:noFill/>
          </a:ln>
        </p:spPr>
      </p:pic>
      <p:pic>
        <p:nvPicPr>
          <p:cNvPr id="31747" name="Picture 2" descr="C:\Users\ChuongFrezean\Desktop\MASTER.jpg"/>
          <p:cNvPicPr>
            <a:picLocks noChangeAspect="1"/>
          </p:cNvPicPr>
          <p:nvPr/>
        </p:nvPicPr>
        <p:blipFill>
          <a:blip r:embed="rId2"/>
          <a:srcRect l="66573"/>
          <a:stretch>
            <a:fillRect/>
          </a:stretch>
        </p:blipFill>
        <p:spPr>
          <a:xfrm>
            <a:off x="5867400" y="0"/>
            <a:ext cx="3276600" cy="6858000"/>
          </a:xfrm>
          <a:prstGeom prst="rect">
            <a:avLst/>
          </a:prstGeom>
          <a:noFill/>
          <a:ln w="9525">
            <a:noFill/>
          </a:ln>
        </p:spPr>
      </p:pic>
      <p:sp>
        <p:nvSpPr>
          <p:cNvPr id="31748" name="TextBox 1"/>
          <p:cNvSpPr txBox="1"/>
          <p:nvPr/>
        </p:nvSpPr>
        <p:spPr>
          <a:xfrm>
            <a:off x="381000" y="1524000"/>
            <a:ext cx="5486400" cy="4015105"/>
          </a:xfrm>
          <a:prstGeom prst="rect">
            <a:avLst/>
          </a:prstGeom>
          <a:noFill/>
          <a:ln w="9525">
            <a:noFill/>
          </a:ln>
        </p:spPr>
        <p:txBody>
          <a:bodyPr>
            <a:spAutoFit/>
          </a:bodyPr>
          <a:lstStyle/>
          <a:p>
            <a:pPr algn="ctr">
              <a:lnSpc>
                <a:spcPct val="250000"/>
              </a:lnSpc>
            </a:pPr>
            <a:r>
              <a:rPr sz="3000" b="1" dirty="0">
                <a:solidFill>
                  <a:srgbClr val="0000FF"/>
                </a:solidFill>
                <a:latin typeface="Times New Roman" panose="02020603050405020304" pitchFamily="18" charset="0"/>
                <a:cs typeface="Times New Roman" panose="02020603050405020304" pitchFamily="18" charset="0"/>
              </a:rPr>
              <a:t>XIN CHÂN THÀNH C</a:t>
            </a:r>
            <a:r>
              <a:rPr lang="en-US" sz="3000" b="1" dirty="0">
                <a:solidFill>
                  <a:srgbClr val="0000FF"/>
                </a:solidFill>
                <a:latin typeface="Times New Roman" panose="02020603050405020304" pitchFamily="18" charset="0"/>
                <a:cs typeface="Times New Roman" panose="02020603050405020304" pitchFamily="18" charset="0"/>
              </a:rPr>
              <a:t>ẢM</a:t>
            </a:r>
            <a:r>
              <a:rPr sz="3000" b="1" dirty="0">
                <a:solidFill>
                  <a:srgbClr val="0000FF"/>
                </a:solidFill>
                <a:latin typeface="Times New Roman" panose="02020603050405020304" pitchFamily="18" charset="0"/>
                <a:cs typeface="Times New Roman" panose="02020603050405020304" pitchFamily="18" charset="0"/>
              </a:rPr>
              <a:t> ƠN QUÝ THẦY/CÔ VÀ CÁC BẠN  ĐÃ THEO DÕI!</a:t>
            </a:r>
            <a:endParaRPr sz="3000" b="1" dirty="0">
              <a:solidFill>
                <a:srgbClr val="0000FF"/>
              </a:solidFill>
              <a:latin typeface="Times New Roman" panose="02020603050405020304" pitchFamily="18" charset="0"/>
              <a:cs typeface="Times New Roman" panose="02020603050405020304" pitchFamily="18" charset="0"/>
            </a:endParaRPr>
          </a:p>
          <a:p>
            <a:endParaRPr sz="3000" dirty="0">
              <a:latin typeface="Calibri" panose="020F0502020204030204" pitchFamily="34" charset="0"/>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ChuongFrezean\Desktop\MASTER.jpg"/>
          <p:cNvPicPr>
            <a:picLocks noChangeAspect="1"/>
          </p:cNvPicPr>
          <p:nvPr/>
        </p:nvPicPr>
        <p:blipFill>
          <a:blip r:embed="rId1"/>
          <a:stretch>
            <a:fillRect/>
          </a:stretch>
        </p:blipFill>
        <p:spPr>
          <a:xfrm>
            <a:off x="-273050" y="0"/>
            <a:ext cx="9417050" cy="6867525"/>
          </a:xfrm>
          <a:prstGeom prst="rect">
            <a:avLst/>
          </a:prstGeom>
          <a:noFill/>
          <a:ln w="9525">
            <a:noFill/>
          </a:ln>
        </p:spPr>
      </p:pic>
      <p:sp>
        <p:nvSpPr>
          <p:cNvPr id="3075" name="TextBox 2"/>
          <p:cNvSpPr txBox="1"/>
          <p:nvPr/>
        </p:nvSpPr>
        <p:spPr>
          <a:xfrm>
            <a:off x="0" y="846138"/>
            <a:ext cx="5486400" cy="830262"/>
          </a:xfrm>
          <a:prstGeom prst="rect">
            <a:avLst/>
          </a:prstGeom>
          <a:noFill/>
          <a:ln w="9525">
            <a:noFill/>
          </a:ln>
        </p:spPr>
        <p:txBody>
          <a:bodyPr>
            <a:spAutoFit/>
          </a:bodyPr>
          <a:lstStyle/>
          <a:p>
            <a:r>
              <a:rPr sz="3000" b="1" dirty="0">
                <a:solidFill>
                  <a:schemeClr val="bg1"/>
                </a:solidFill>
                <a:latin typeface="Times New Roman" panose="02020603050405020304" pitchFamily="18" charset="0"/>
                <a:cs typeface="Times New Roman" panose="02020603050405020304" pitchFamily="18" charset="0"/>
              </a:rPr>
              <a:t>NỘI DUNG BÁO CÁO</a:t>
            </a:r>
            <a:endParaRPr sz="3000" b="1" dirty="0">
              <a:solidFill>
                <a:schemeClr val="bg1"/>
              </a:solidFill>
              <a:latin typeface="Times New Roman" panose="02020603050405020304" pitchFamily="18" charset="0"/>
              <a:cs typeface="Times New Roman" panose="02020603050405020304" pitchFamily="18" charset="0"/>
            </a:endParaRPr>
          </a:p>
          <a:p>
            <a:endParaRPr dirty="0">
              <a:latin typeface="Calibri" panose="020F0502020204030204" pitchFamily="34" charset="0"/>
            </a:endParaRPr>
          </a:p>
        </p:txBody>
      </p:sp>
      <p:sp>
        <p:nvSpPr>
          <p:cNvPr id="5" name="Rectangle 4"/>
          <p:cNvSpPr/>
          <p:nvPr/>
        </p:nvSpPr>
        <p:spPr>
          <a:xfrm>
            <a:off x="228283" y="2133600"/>
            <a:ext cx="8534400" cy="2784475"/>
          </a:xfrm>
          <a:prstGeom prst="rect">
            <a:avLst/>
          </a:prstGeom>
        </p:spPr>
        <p:txBody>
          <a:bodyPr>
            <a:spAutoFit/>
          </a:bodyPr>
          <a:lstStyle/>
          <a:p>
            <a:pPr marL="914400" marR="0" lvl="0" indent="-914400" algn="l" defTabSz="914400" rtl="0" eaLnBrk="0" fontAlgn="base" latinLnBrk="0" hangingPunct="0">
              <a:lnSpc>
                <a:spcPct val="100000"/>
              </a:lnSpc>
              <a:spcBef>
                <a:spcPct val="0"/>
              </a:spcBef>
              <a:spcAft>
                <a:spcPct val="0"/>
              </a:spcAft>
              <a:buClrTx/>
              <a:buSzTx/>
              <a:buFontTx/>
              <a:buAutoNum type="romanUcPeriod"/>
              <a:defRPr/>
            </a:pPr>
            <a:endParaRPr kumimoji="0" lang="en-US" sz="3500" b="1" i="0" u="none" strike="noStrike" kern="1200" cap="none" spc="0" normalizeH="0" baseline="0" noProof="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914400" marR="0" lvl="0" indent="-914400" algn="l" defTabSz="914400" rtl="0" eaLnBrk="0" fontAlgn="base" latinLnBrk="0" hangingPunct="0">
              <a:lnSpc>
                <a:spcPct val="100000"/>
              </a:lnSpc>
              <a:spcBef>
                <a:spcPct val="0"/>
              </a:spcBef>
              <a:spcAft>
                <a:spcPct val="0"/>
              </a:spcAft>
              <a:buClrTx/>
              <a:buSzTx/>
              <a:buFontTx/>
              <a:buAutoNum type="romanUcPeriod"/>
              <a:defRPr/>
            </a:pPr>
            <a:r>
              <a:rPr kumimoji="0" lang="en-US" sz="3500" b="1" i="0" u="none" strike="noStrike" kern="1200" cap="none" spc="0" normalizeH="0" baseline="0" noProof="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Giới thiệu chung.</a:t>
            </a:r>
            <a:endPar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914400" marR="0" lvl="0" indent="-914400" algn="l" defTabSz="914400" rtl="0" eaLnBrk="0" fontAlgn="base" latinLnBrk="0" hangingPunct="0">
              <a:lnSpc>
                <a:spcPct val="100000"/>
              </a:lnSpc>
              <a:spcBef>
                <a:spcPct val="0"/>
              </a:spcBef>
              <a:spcAft>
                <a:spcPct val="0"/>
              </a:spcAft>
              <a:buClrTx/>
              <a:buSzTx/>
              <a:buFontTx/>
              <a:buAutoNum type="romanUcPeriod"/>
              <a:defRPr/>
            </a:pP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Nội dung thực hiện.</a:t>
            </a:r>
            <a:endPar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974725" marR="0" lvl="0" indent="-974725" algn="l" defTabSz="914400" rtl="0" eaLnBrk="0" fontAlgn="base" latinLnBrk="0" hangingPunct="0">
              <a:lnSpc>
                <a:spcPct val="100000"/>
              </a:lnSpc>
              <a:spcBef>
                <a:spcPct val="0"/>
              </a:spcBef>
              <a:spcAft>
                <a:spcPct val="0"/>
              </a:spcAft>
              <a:buClrTx/>
              <a:buSzTx/>
              <a:buFontTx/>
              <a:buAutoNum type="romanUcPeriod"/>
              <a:defRPr/>
            </a:pP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Kết</a:t>
            </a:r>
            <a:r>
              <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quả</a:t>
            </a:r>
            <a:r>
              <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và đánh giá hệ thống</a:t>
            </a: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a:t>
            </a:r>
            <a:endPar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974725" marR="0" lvl="0" indent="-974725" algn="l" defTabSz="914400" rtl="0" eaLnBrk="0" fontAlgn="base" latinLnBrk="0" hangingPunct="0">
              <a:lnSpc>
                <a:spcPct val="100000"/>
              </a:lnSpc>
              <a:spcBef>
                <a:spcPct val="0"/>
              </a:spcBef>
              <a:spcAft>
                <a:spcPct val="0"/>
              </a:spcAft>
              <a:buClrTx/>
              <a:buSzTx/>
              <a:buFontTx/>
              <a:buAutoNum type="romanUcPeriod"/>
              <a:defRPr/>
            </a:pP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Kết</a:t>
            </a:r>
            <a:r>
              <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luận</a:t>
            </a:r>
            <a:r>
              <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và</a:t>
            </a:r>
            <a:r>
              <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hướng</a:t>
            </a:r>
            <a:r>
              <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phát</a:t>
            </a:r>
            <a:r>
              <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r>
              <a:rPr kumimoji="0" lang="en-US" sz="3500" b="1" i="0" u="none" strike="noStrike" kern="1200" cap="none" spc="0" normalizeH="0" baseline="0" noProof="0" dirty="0" err="1">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triển.</a:t>
            </a:r>
            <a:endParaRPr kumimoji="0" lang="en-US" sz="3500" b="1" i="0" u="none" strike="noStrike" kern="1200" cap="none" spc="0" normalizeH="0" baseline="0" noProof="0" dirty="0">
              <a:ln>
                <a:noFill/>
              </a:ln>
              <a:solidFill>
                <a:srgbClr val="0000FF"/>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4099" name="TextBox 5"/>
          <p:cNvSpPr txBox="1"/>
          <p:nvPr/>
        </p:nvSpPr>
        <p:spPr>
          <a:xfrm>
            <a:off x="457200" y="1066800"/>
            <a:ext cx="4953000" cy="584200"/>
          </a:xfrm>
          <a:prstGeom prst="rect">
            <a:avLst/>
          </a:prstGeom>
          <a:noFill/>
          <a:ln w="9525">
            <a:noFill/>
          </a:ln>
        </p:spPr>
        <p:txBody>
          <a:bodyPr>
            <a:spAutoFit/>
          </a:bodyPr>
          <a:lstStyle/>
          <a:p>
            <a:r>
              <a:rPr sz="3200" b="1" dirty="0">
                <a:solidFill>
                  <a:srgbClr val="FF0000"/>
                </a:solidFill>
                <a:latin typeface="Calibri" panose="020F0502020204030204" pitchFamily="34" charset="0"/>
              </a:rPr>
              <a:t>Lý do chọn đề tài:</a:t>
            </a:r>
            <a:endParaRPr sz="3200" b="1" dirty="0">
              <a:solidFill>
                <a:srgbClr val="FF0000"/>
              </a:solidFill>
              <a:latin typeface="Calibri" panose="020F0502020204030204" pitchFamily="34" charset="0"/>
            </a:endParaRPr>
          </a:p>
        </p:txBody>
      </p:sp>
      <p:sp>
        <p:nvSpPr>
          <p:cNvPr id="4100" name="Rectangle 6"/>
          <p:cNvSpPr/>
          <p:nvPr/>
        </p:nvSpPr>
        <p:spPr>
          <a:xfrm>
            <a:off x="381000" y="1828800"/>
            <a:ext cx="4191000" cy="4140835"/>
          </a:xfrm>
          <a:prstGeom prst="rect">
            <a:avLst/>
          </a:prstGeom>
          <a:noFill/>
          <a:ln w="9525">
            <a:noFill/>
          </a:ln>
        </p:spPr>
        <p:txBody>
          <a:bodyPr>
            <a:spAutoFit/>
          </a:bodyPr>
          <a:lstStyle/>
          <a:p>
            <a:pPr marL="457200" indent="-457200" algn="just">
              <a:spcBef>
                <a:spcPct val="20000"/>
              </a:spcBef>
              <a:buClr>
                <a:srgbClr val="0BD0D9"/>
              </a:buClr>
              <a:buSzPct val="95000"/>
              <a:buFont typeface="Wingdings" panose="05000000000000000000" charset="0"/>
              <a:buChar char="Ø"/>
            </a:pPr>
            <a:r>
              <a:rPr lang="en-US" sz="2800">
                <a:solidFill>
                  <a:srgbClr val="0000FF"/>
                </a:solidFill>
                <a:latin typeface="Times New Roman" panose="02020603050405020304" pitchFamily="18" charset="0"/>
                <a:cs typeface="Times New Roman" panose="02020603050405020304" pitchFamily="18" charset="0"/>
              </a:rPr>
              <a:t>Áp dụng những kiến thức đã học và tìm hiểu kiến thức mới để giải quyết vấn đề.</a:t>
            </a:r>
            <a:endParaRPr sz="2800" dirty="0">
              <a:solidFill>
                <a:srgbClr val="0000FF"/>
              </a:solidFill>
              <a:latin typeface="Times New Roman" panose="02020603050405020304" pitchFamily="18" charset="0"/>
              <a:cs typeface="Times New Roman" panose="02020603050405020304" pitchFamily="18" charset="0"/>
            </a:endParaRPr>
          </a:p>
          <a:p>
            <a:pPr marL="457200" indent="-457200" algn="just">
              <a:spcBef>
                <a:spcPct val="20000"/>
              </a:spcBef>
              <a:buClr>
                <a:srgbClr val="0BD0D9"/>
              </a:buClr>
              <a:buSzPct val="95000"/>
              <a:buFont typeface="Wingdings" panose="05000000000000000000" charset="0"/>
              <a:buChar char="Ø"/>
            </a:pPr>
            <a:r>
              <a:rPr lang="en-US" sz="2800">
                <a:solidFill>
                  <a:srgbClr val="0000FF"/>
                </a:solidFill>
                <a:latin typeface="Times New Roman" panose="02020603050405020304" pitchFamily="18" charset="0"/>
                <a:cs typeface="Times New Roman" panose="02020603050405020304" pitchFamily="18" charset="0"/>
              </a:rPr>
              <a:t>Tạo sự thuận lợi cho người dùng, tiết kiệm thời gian.</a:t>
            </a:r>
            <a:endParaRPr lang="en-US" sz="2800">
              <a:solidFill>
                <a:srgbClr val="0000FF"/>
              </a:solidFill>
              <a:latin typeface="Times New Roman" panose="02020603050405020304" pitchFamily="18" charset="0"/>
              <a:cs typeface="Times New Roman" panose="02020603050405020304" pitchFamily="18" charset="0"/>
            </a:endParaRPr>
          </a:p>
          <a:p>
            <a:pPr marL="457200" indent="-457200" algn="just">
              <a:spcBef>
                <a:spcPct val="20000"/>
              </a:spcBef>
              <a:buClr>
                <a:srgbClr val="0BD0D9"/>
              </a:buClr>
              <a:buSzPct val="95000"/>
              <a:buFont typeface="Wingdings" panose="05000000000000000000" charset="0"/>
              <a:buChar char="Ø"/>
            </a:pPr>
            <a:r>
              <a:rPr lang="en-US" sz="2800">
                <a:solidFill>
                  <a:srgbClr val="0000FF"/>
                </a:solidFill>
                <a:latin typeface="Times New Roman" panose="02020603050405020304" pitchFamily="18" charset="0"/>
                <a:cs typeface="Times New Roman" panose="02020603050405020304" pitchFamily="18" charset="0"/>
              </a:rPr>
              <a:t>Hiện đại hóa cho ngôi nhà.</a:t>
            </a:r>
            <a:endParaRPr sz="2800" dirty="0">
              <a:solidFill>
                <a:srgbClr val="0000FF"/>
              </a:solidFill>
              <a:latin typeface="Times New Roman" panose="02020603050405020304" pitchFamily="18" charset="0"/>
              <a:ea typeface="Times New Roman" panose="02020603050405020304" pitchFamily="18" charset="0"/>
            </a:endParaRPr>
          </a:p>
        </p:txBody>
      </p:sp>
      <p:pic>
        <p:nvPicPr>
          <p:cNvPr id="4101" name="Picture 2"/>
          <p:cNvPicPr>
            <a:picLocks noChangeAspect="1"/>
          </p:cNvPicPr>
          <p:nvPr/>
        </p:nvPicPr>
        <p:blipFill>
          <a:blip r:embed="rId2"/>
          <a:stretch>
            <a:fillRect/>
          </a:stretch>
        </p:blipFill>
        <p:spPr>
          <a:xfrm>
            <a:off x="5029200" y="1905000"/>
            <a:ext cx="3617913" cy="3200400"/>
          </a:xfrm>
          <a:prstGeom prst="rect">
            <a:avLst/>
          </a:prstGeom>
          <a:noFill/>
          <a:ln w="9525">
            <a:noFill/>
          </a:ln>
        </p:spPr>
      </p:pic>
      <p:sp>
        <p:nvSpPr>
          <p:cNvPr id="4102" name="TextBox 8"/>
          <p:cNvSpPr txBox="1"/>
          <p:nvPr/>
        </p:nvSpPr>
        <p:spPr>
          <a:xfrm>
            <a:off x="381000" y="574675"/>
            <a:ext cx="6781800" cy="521970"/>
          </a:xfrm>
          <a:prstGeom prst="rect">
            <a:avLst/>
          </a:prstGeom>
          <a:noFill/>
          <a:ln w="9525">
            <a:noFill/>
          </a:ln>
        </p:spPr>
        <p:txBody>
          <a:bodyPr>
            <a:spAutoFit/>
          </a:bodyPr>
          <a:lstStyle/>
          <a:p>
            <a:pPr marL="60325"/>
            <a:r>
              <a:rPr sz="2800" b="1" dirty="0">
                <a:latin typeface="Times New Roman" panose="02020603050405020304" pitchFamily="18" charset="0"/>
                <a:cs typeface="Times New Roman" panose="02020603050405020304" pitchFamily="18" charset="0"/>
              </a:rPr>
              <a:t>I.   GIỚI THIỆU</a:t>
            </a:r>
            <a:r>
              <a:rPr lang="en-US" sz="2800" b="1" dirty="0">
                <a:latin typeface="Times New Roman" panose="02020603050405020304" pitchFamily="18" charset="0"/>
                <a:cs typeface="Times New Roman" panose="02020603050405020304" pitchFamily="18" charset="0"/>
              </a:rPr>
              <a:t> CHUNG.</a:t>
            </a:r>
            <a:endParaRPr lang="en-US" sz="28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4099" name="TextBox 5"/>
          <p:cNvSpPr txBox="1"/>
          <p:nvPr/>
        </p:nvSpPr>
        <p:spPr>
          <a:xfrm>
            <a:off x="457200" y="1066800"/>
            <a:ext cx="4953000" cy="584200"/>
          </a:xfrm>
          <a:prstGeom prst="rect">
            <a:avLst/>
          </a:prstGeom>
          <a:noFill/>
          <a:ln w="9525">
            <a:noFill/>
          </a:ln>
        </p:spPr>
        <p:txBody>
          <a:bodyPr>
            <a:spAutoFit/>
          </a:bodyPr>
          <a:lstStyle/>
          <a:p>
            <a:r>
              <a:rPr lang="en-US" sz="3200" b="1">
                <a:solidFill>
                  <a:srgbClr val="FF0000"/>
                </a:solidFill>
                <a:latin typeface="Calibri" panose="020F0502020204030204" pitchFamily="34" charset="0"/>
              </a:rPr>
              <a:t>Mục tiêu:</a:t>
            </a:r>
            <a:endParaRPr sz="3200" b="1" dirty="0">
              <a:solidFill>
                <a:srgbClr val="FF0000"/>
              </a:solidFill>
              <a:latin typeface="Calibri" panose="020F0502020204030204" pitchFamily="34" charset="0"/>
            </a:endParaRPr>
          </a:p>
        </p:txBody>
      </p:sp>
      <p:sp>
        <p:nvSpPr>
          <p:cNvPr id="4100" name="Rectangle 6"/>
          <p:cNvSpPr/>
          <p:nvPr/>
        </p:nvSpPr>
        <p:spPr>
          <a:xfrm>
            <a:off x="381000" y="1671320"/>
            <a:ext cx="8305800" cy="1814830"/>
          </a:xfrm>
          <a:prstGeom prst="rect">
            <a:avLst/>
          </a:prstGeom>
          <a:noFill/>
          <a:ln w="9525">
            <a:noFill/>
          </a:ln>
        </p:spPr>
        <p:txBody>
          <a:bodyPr wrap="square">
            <a:spAutoFit/>
          </a:bodyPr>
          <a:lstStyle/>
          <a:p>
            <a:pPr marL="457200" indent="-457200" algn="just">
              <a:spcBef>
                <a:spcPct val="20000"/>
              </a:spcBef>
              <a:buClr>
                <a:srgbClr val="0BD0D9"/>
              </a:buClr>
              <a:buSzPct val="95000"/>
              <a:buFont typeface="Wingdings" panose="05000000000000000000" charset="0"/>
              <a:buChar char="Ø"/>
            </a:pPr>
            <a:r>
              <a:rPr 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Thành công thiết kế và thi công mô hình hệ thống điều khiển và quản lý các thiết bị trong nhà thông qua giao diện ứng dụng và giọng nói bằng Blynk và Google Assistant với các chức năng sau:</a:t>
            </a:r>
            <a:endParaRPr sz="2800" dirty="0">
              <a:solidFill>
                <a:srgbClr val="0000FF"/>
              </a:solidFill>
              <a:latin typeface="Times New Roman" panose="02020603050405020304" pitchFamily="18" charset="0"/>
              <a:ea typeface="Times New Roman" panose="02020603050405020304" pitchFamily="18" charset="0"/>
            </a:endParaRPr>
          </a:p>
        </p:txBody>
      </p:sp>
      <p:sp>
        <p:nvSpPr>
          <p:cNvPr id="4102" name="TextBox 8"/>
          <p:cNvSpPr txBox="1"/>
          <p:nvPr/>
        </p:nvSpPr>
        <p:spPr>
          <a:xfrm>
            <a:off x="381000" y="574675"/>
            <a:ext cx="6781800" cy="521970"/>
          </a:xfrm>
          <a:prstGeom prst="rect">
            <a:avLst/>
          </a:prstGeom>
          <a:noFill/>
          <a:ln w="9525">
            <a:noFill/>
          </a:ln>
        </p:spPr>
        <p:txBody>
          <a:bodyPr>
            <a:spAutoFit/>
          </a:bodyPr>
          <a:lstStyle/>
          <a:p>
            <a:pPr marL="60325"/>
            <a:r>
              <a:rPr sz="2800" b="1" dirty="0">
                <a:latin typeface="Times New Roman" panose="02020603050405020304" pitchFamily="18" charset="0"/>
                <a:cs typeface="Times New Roman" panose="02020603050405020304" pitchFamily="18" charset="0"/>
              </a:rPr>
              <a:t>I.   GIỚI THIỆU</a:t>
            </a:r>
            <a:r>
              <a:rPr lang="en-US" sz="2800" b="1" dirty="0">
                <a:latin typeface="Times New Roman" panose="02020603050405020304" pitchFamily="18" charset="0"/>
                <a:cs typeface="Times New Roman" panose="02020603050405020304" pitchFamily="18" charset="0"/>
              </a:rPr>
              <a:t> CHUNG.</a:t>
            </a:r>
            <a:endParaRPr lang="en-US" sz="2800"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14335" y="3490344"/>
            <a:ext cx="1200150" cy="2354142"/>
          </a:xfrm>
          <a:prstGeom prst="rect">
            <a:avLst/>
          </a:prstGeom>
        </p:spPr>
      </p:pic>
      <p:pic>
        <p:nvPicPr>
          <p:cNvPr id="5" name="Picture 4"/>
          <p:cNvPicPr>
            <a:picLocks noChangeAspect="1"/>
          </p:cNvPicPr>
          <p:nvPr/>
        </p:nvPicPr>
        <p:blipFill>
          <a:blip r:embed="rId3"/>
          <a:stretch>
            <a:fillRect/>
          </a:stretch>
        </p:blipFill>
        <p:spPr>
          <a:xfrm>
            <a:off x="2483046" y="4086490"/>
            <a:ext cx="1254781" cy="1247509"/>
          </a:xfrm>
          <a:prstGeom prst="rect">
            <a:avLst/>
          </a:prstGeom>
        </p:spPr>
      </p:pic>
      <p:pic>
        <p:nvPicPr>
          <p:cNvPr id="7" name="Picture 6"/>
          <p:cNvPicPr>
            <a:picLocks noChangeAspect="1"/>
          </p:cNvPicPr>
          <p:nvPr/>
        </p:nvPicPr>
        <p:blipFill>
          <a:blip r:embed="rId4"/>
          <a:stretch>
            <a:fillRect/>
          </a:stretch>
        </p:blipFill>
        <p:spPr>
          <a:xfrm>
            <a:off x="5048119" y="3488414"/>
            <a:ext cx="3857723" cy="2302786"/>
          </a:xfrm>
          <a:prstGeom prst="rect">
            <a:avLst/>
          </a:prstGeom>
        </p:spPr>
      </p:pic>
      <p:sp>
        <p:nvSpPr>
          <p:cNvPr id="8" name="Arrow: Right 7"/>
          <p:cNvSpPr/>
          <p:nvPr/>
        </p:nvSpPr>
        <p:spPr>
          <a:xfrm>
            <a:off x="4047920" y="4246161"/>
            <a:ext cx="971959" cy="8425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p:nvPr/>
        </p:nvPicPr>
        <p:blipFill>
          <a:blip r:embed="rId5"/>
          <a:stretch>
            <a:fillRect/>
          </a:stretch>
        </p:blipFill>
        <p:spPr>
          <a:xfrm>
            <a:off x="92075" y="1755140"/>
            <a:ext cx="2794635" cy="1955800"/>
          </a:xfrm>
          <a:prstGeom prst="rect">
            <a:avLst/>
          </a:prstGeom>
          <a:noFill/>
          <a:ln w="9525">
            <a:noFill/>
          </a:ln>
        </p:spPr>
      </p:pic>
      <p:pic>
        <p:nvPicPr>
          <p:cNvPr id="101" name="Picture 100"/>
          <p:cNvPicPr/>
          <p:nvPr/>
        </p:nvPicPr>
        <p:blipFill>
          <a:blip r:embed="rId6"/>
          <a:stretch>
            <a:fillRect/>
          </a:stretch>
        </p:blipFill>
        <p:spPr>
          <a:xfrm>
            <a:off x="3048000" y="2504440"/>
            <a:ext cx="2848610" cy="2584451"/>
          </a:xfrm>
          <a:prstGeom prst="rect">
            <a:avLst/>
          </a:prstGeom>
          <a:noFill/>
          <a:ln w="9525">
            <a:noFill/>
          </a:ln>
        </p:spPr>
      </p:pic>
      <p:pic>
        <p:nvPicPr>
          <p:cNvPr id="2" name="Picture 1"/>
          <p:cNvPicPr>
            <a:picLocks noChangeAspect="1"/>
          </p:cNvPicPr>
          <p:nvPr/>
        </p:nvPicPr>
        <p:blipFill>
          <a:blip r:embed="rId7"/>
          <a:stretch>
            <a:fillRect/>
          </a:stretch>
        </p:blipFill>
        <p:spPr>
          <a:xfrm>
            <a:off x="92075" y="3880485"/>
            <a:ext cx="2794000" cy="1906905"/>
          </a:xfrm>
          <a:prstGeom prst="rect">
            <a:avLst/>
          </a:prstGeom>
        </p:spPr>
      </p:pic>
      <p:pic>
        <p:nvPicPr>
          <p:cNvPr id="4" name="Picture 3"/>
          <p:cNvPicPr>
            <a:picLocks noChangeAspect="1"/>
          </p:cNvPicPr>
          <p:nvPr/>
        </p:nvPicPr>
        <p:blipFill>
          <a:blip r:embed="rId8"/>
          <a:stretch>
            <a:fillRect/>
          </a:stretch>
        </p:blipFill>
        <p:spPr>
          <a:xfrm>
            <a:off x="6043930" y="3880485"/>
            <a:ext cx="3049270" cy="1911350"/>
          </a:xfrm>
          <a:prstGeom prst="rect">
            <a:avLst/>
          </a:prstGeom>
        </p:spPr>
      </p:pic>
      <p:pic>
        <p:nvPicPr>
          <p:cNvPr id="6" name="Picture 5"/>
          <p:cNvPicPr>
            <a:picLocks noChangeAspect="1"/>
          </p:cNvPicPr>
          <p:nvPr/>
        </p:nvPicPr>
        <p:blipFill>
          <a:blip r:embed="rId9"/>
          <a:stretch>
            <a:fillRect/>
          </a:stretch>
        </p:blipFill>
        <p:spPr>
          <a:xfrm>
            <a:off x="6058535" y="1742440"/>
            <a:ext cx="3047365" cy="196913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100"/>
                                        </p:tgtEl>
                                      </p:cBhvr>
                                    </p:animEffect>
                                    <p:set>
                                      <p:cBhvr>
                                        <p:cTn id="7" dur="1" fill="hold">
                                          <p:stCondLst>
                                            <p:cond delay="499"/>
                                          </p:stCondLst>
                                        </p:cTn>
                                        <p:tgtEl>
                                          <p:spTgt spid="4100"/>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3" presetClass="exit" presetSubtype="10" fill="hold" grpId="0" nodeType="withEffect">
                                  <p:stCondLst>
                                    <p:cond delay="0"/>
                                  </p:stCondLst>
                                  <p:childTnLst>
                                    <p:animEffect transition="out" filter="blinds(horizontal)">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blinds(horizontal)">
                                      <p:cBhvr>
                                        <p:cTn id="24" dur="500"/>
                                        <p:tgtEl>
                                          <p:spTgt spid="100"/>
                                        </p:tgtEl>
                                      </p:cBhvr>
                                    </p:animEffect>
                                  </p:childTnLst>
                                </p:cTn>
                              </p:par>
                              <p:par>
                                <p:cTn id="25" presetID="3" presetClass="entr" presetSubtype="1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par>
                                <p:cTn id="28" presetID="3" presetClass="entr" presetSubtype="10" fill="hold"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blinds(horizontal)">
                                      <p:cBhvr>
                                        <p:cTn id="30" dur="500"/>
                                        <p:tgtEl>
                                          <p:spTgt spid="101"/>
                                        </p:tgtEl>
                                      </p:cBhvr>
                                    </p:animEffect>
                                  </p:childTnLst>
                                </p:cTn>
                              </p:par>
                              <p:par>
                                <p:cTn id="31" presetID="3" presetClass="entr" presetSubtype="1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par>
                                <p:cTn id="34" presetID="3" presetClass="entr" presetSubtype="1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P spid="8" grpId="0" animBg="1"/>
      <p:bldP spid="4100" grpId="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9220" name="TextBox 6"/>
          <p:cNvSpPr txBox="1">
            <a:spLocks noChangeArrowheads="1"/>
          </p:cNvSpPr>
          <p:nvPr/>
        </p:nvSpPr>
        <p:spPr bwMode="auto">
          <a:xfrm rot="16200000">
            <a:off x="3810000" y="4387850"/>
            <a:ext cx="8661400" cy="368300"/>
          </a:xfrm>
          <a:prstGeom prst="rect">
            <a:avLst/>
          </a:prstGeom>
          <a:noFill/>
          <a:ln>
            <a:noFill/>
          </a:ln>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j-lt"/>
              <a:ea typeface="MS PGothic" panose="020B0600070205080204" pitchFamily="34" charset="-128"/>
              <a:cs typeface="+mn-cs"/>
            </a:endParaRPr>
          </a:p>
        </p:txBody>
      </p:sp>
      <p:sp>
        <p:nvSpPr>
          <p:cNvPr id="9221" name="Rectangle 4"/>
          <p:cNvSpPr>
            <a:spLocks noChangeArrowheads="1"/>
          </p:cNvSpPr>
          <p:nvPr/>
        </p:nvSpPr>
        <p:spPr bwMode="auto">
          <a:xfrm rot="16200000">
            <a:off x="2286000" y="1035050"/>
            <a:ext cx="11677650" cy="368300"/>
          </a:xfrm>
          <a:prstGeom prst="rect">
            <a:avLst/>
          </a:prstGeom>
          <a:noFill/>
          <a:ln>
            <a:noFill/>
          </a:ln>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vi-VN" sz="1800" b="0" i="0" u="none" strike="noStrike" kern="1200" cap="none" spc="0" normalizeH="0" baseline="0" noProof="0">
              <a:ln>
                <a:noFill/>
              </a:ln>
              <a:solidFill>
                <a:schemeClr val="tx1"/>
              </a:solidFill>
              <a:effectLst/>
              <a:uLnTx/>
              <a:uFillTx/>
              <a:latin typeface="+mj-lt"/>
              <a:ea typeface="MS PGothic" panose="020B0600070205080204" pitchFamily="34" charset="-128"/>
              <a:cs typeface="+mn-cs"/>
            </a:endParaRPr>
          </a:p>
        </p:txBody>
      </p:sp>
      <p:sp>
        <p:nvSpPr>
          <p:cNvPr id="12" name="Rectangle 11"/>
          <p:cNvSpPr/>
          <p:nvPr/>
        </p:nvSpPr>
        <p:spPr>
          <a:xfrm>
            <a:off x="609600" y="457200"/>
            <a:ext cx="4648200" cy="460375"/>
          </a:xfrm>
          <a:prstGeom prst="rect">
            <a:avLst/>
          </a:prstGeom>
        </p:spPr>
        <p:txBody>
          <a:bodyPr>
            <a:spAutoFit/>
          </a:bodyPr>
          <a:lstStyle/>
          <a:p>
            <a:pPr marL="60325" marR="0" lvl="0" indent="0" algn="l" defTabSz="914400" rtl="0" eaLnBrk="0" fontAlgn="base" latinLnBrk="0" hangingPunct="0">
              <a:lnSpc>
                <a:spcPct val="100000"/>
              </a:lnSpc>
              <a:spcBef>
                <a:spcPct val="0"/>
              </a:spcBef>
              <a:spcAft>
                <a:spcPct val="0"/>
              </a:spcAft>
              <a:buClrTx/>
              <a:buSzTx/>
              <a:buFontTx/>
              <a:buNone/>
              <a:defRPr/>
            </a:pPr>
            <a:r>
              <a:rPr kumimoji="0" lang="en-US" sz="2400" b="1" i="0" u="none" strike="noStrike" kern="1200" cap="none" spc="0" normalizeH="0" baseline="0" noProof="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II.   NỘI DUNG THỰC HIỆN</a:t>
            </a:r>
            <a:endParaRPr kumimoji="0" lang="en-US" sz="2400" b="1" i="0" u="none" strike="noStrike" kern="1200" cap="none" spc="0" normalizeH="0" baseline="0" noProof="0" dirty="0">
              <a:ln>
                <a:noFill/>
              </a:ln>
              <a:solidFill>
                <a:schemeClr val="tx1"/>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14" name="Rectangle 13"/>
          <p:cNvSpPr/>
          <p:nvPr/>
        </p:nvSpPr>
        <p:spPr>
          <a:xfrm>
            <a:off x="762000" y="1066800"/>
            <a:ext cx="3754120" cy="460375"/>
          </a:xfrm>
          <a:prstGeom prst="rect">
            <a:avLst/>
          </a:prstGeom>
        </p:spPr>
        <p:txBody>
          <a:bodyPr wrap="none">
            <a:spAutoFit/>
          </a:bodyPr>
          <a:lstStyle/>
          <a:p>
            <a:pPr marL="344805" marR="0" lvl="0" indent="-344805" algn="l" defTabSz="914400" rtl="0" eaLnBrk="0" fontAlgn="base" latinLnBrk="0" hangingPunct="0">
              <a:lnSpc>
                <a:spcPct val="100000"/>
              </a:lnSpc>
              <a:spcBef>
                <a:spcPct val="0"/>
              </a:spcBef>
              <a:spcAft>
                <a:spcPct val="0"/>
              </a:spcAft>
              <a:buClrTx/>
              <a:buSzTx/>
              <a:buFont typeface="Wingdings" panose="05000000000000000000" pitchFamily="2" charset="2"/>
              <a:buChar char="Ø"/>
              <a:defRPr/>
            </a:pPr>
            <a:r>
              <a:rPr kumimoji="0" lang="en-US" sz="2400" b="1" i="0" u="none" strike="noStrike" kern="1200" cap="none" spc="0" normalizeH="0" baseline="0" noProof="0">
                <a:ln>
                  <a:noFill/>
                </a:ln>
                <a:solidFill>
                  <a:srgbClr val="0070C0"/>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Sơ đồ khối của hệ thống:</a:t>
            </a:r>
            <a:endPar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609600" y="1524000"/>
            <a:ext cx="7802880" cy="4175760"/>
          </a:xfrm>
          <a:prstGeom prst="rect">
            <a:avLst/>
          </a:prstGeom>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2"/>
          <p:cNvSpPr txBox="1"/>
          <p:nvPr/>
        </p:nvSpPr>
        <p:spPr>
          <a:xfrm>
            <a:off x="647700" y="1256030"/>
            <a:ext cx="7772400" cy="706755"/>
          </a:xfrm>
          <a:prstGeom prst="rect">
            <a:avLst/>
          </a:prstGeom>
          <a:noFill/>
          <a:ln w="9525">
            <a:noFill/>
          </a:ln>
        </p:spPr>
        <p:txBody>
          <a:bodyPr>
            <a:spAutoFit/>
          </a:bodyPr>
          <a:lstStyle/>
          <a:p>
            <a:pPr marL="457200" indent="-457200">
              <a:buFont typeface="Wingdings" panose="05000000000000000000" charset="0"/>
              <a:buChar char="Ø"/>
            </a:pPr>
            <a:r>
              <a:rPr lang="en-US" sz="2000" b="1" i="1" dirty="0">
                <a:solidFill>
                  <a:srgbClr val="FF0000"/>
                </a:solidFill>
                <a:latin typeface="Times New Roman" panose="02020603050405020304" pitchFamily="18" charset="0"/>
                <a:cs typeface="Times New Roman" panose="02020603050405020304" pitchFamily="18" charset="0"/>
              </a:rPr>
              <a:t>Khối cảm </a:t>
            </a:r>
            <a:r>
              <a:rPr lang="en-US" sz="2000" b="1" i="1">
                <a:solidFill>
                  <a:srgbClr val="FF0000"/>
                </a:solidFill>
                <a:latin typeface="Times New Roman" panose="02020603050405020304" pitchFamily="18" charset="0"/>
                <a:cs typeface="Times New Roman" panose="02020603050405020304" pitchFamily="18" charset="0"/>
              </a:rPr>
              <a:t>biến</a:t>
            </a:r>
            <a:r>
              <a:rPr sz="2000" b="1" i="1">
                <a:solidFill>
                  <a:srgbClr val="FF0000"/>
                </a:solidFill>
                <a:latin typeface="Times New Roman" panose="02020603050405020304" pitchFamily="18" charset="0"/>
                <a:cs typeface="Times New Roman" panose="02020603050405020304" pitchFamily="18" charset="0"/>
              </a:rPr>
              <a:t>:</a:t>
            </a:r>
            <a:r>
              <a:rPr lang="en-US" sz="2000" b="1" i="1">
                <a:solidFill>
                  <a:srgbClr val="FF0000"/>
                </a:solidFill>
                <a:latin typeface="Times New Roman" panose="02020603050405020304" pitchFamily="18" charset="0"/>
                <a:cs typeface="Times New Roman" panose="02020603050405020304" pitchFamily="18" charset="0"/>
              </a:rPr>
              <a:t> </a:t>
            </a:r>
            <a:r>
              <a:rPr lang="en-US" sz="2000">
                <a:solidFill>
                  <a:schemeClr val="tx1"/>
                </a:solidFill>
                <a:latin typeface="Times New Roman" panose="02020603050405020304" pitchFamily="18" charset="0"/>
                <a:cs typeface="Times New Roman" panose="02020603050405020304" pitchFamily="18" charset="0"/>
              </a:rPr>
              <a:t>Thu thập dữ liệu nhiệt độ, độ ẩm, vân tay, phát hiện lửa, phát hiện khí gas.</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81000" y="515938"/>
            <a:ext cx="8305800" cy="829945"/>
          </a:xfrm>
          <a:prstGeom prst="rect">
            <a:avLst/>
          </a:prstGeom>
          <a:noFill/>
          <a:ln w="9525">
            <a:noFill/>
          </a:ln>
        </p:spPr>
        <p:txBody>
          <a:bodyPr>
            <a:spAutoFit/>
          </a:bodyPr>
          <a:lstStyle/>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NỘI DUNG THỰC HIỆN.</a:t>
            </a: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Thiết kế phần cứng:</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828843" y="1971337"/>
            <a:ext cx="3118485" cy="1838960"/>
          </a:xfrm>
          <a:prstGeom prst="rect">
            <a:avLst/>
          </a:prstGeom>
        </p:spPr>
      </p:pic>
      <p:pic>
        <p:nvPicPr>
          <p:cNvPr id="8" name="Picture 2" descr="Module Cảm Biến Độ Ẩm, Nhiệt Độ DHT1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05498" y="2074823"/>
            <a:ext cx="2088895" cy="16319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457890" y="3657600"/>
            <a:ext cx="2438400" cy="1919854"/>
          </a:xfrm>
          <a:prstGeom prst="rect">
            <a:avLst/>
          </a:prstGeom>
        </p:spPr>
      </p:pic>
      <p:pic>
        <p:nvPicPr>
          <p:cNvPr id="10" name="Picture 9"/>
          <p:cNvPicPr>
            <a:picLocks noChangeAspect="1"/>
          </p:cNvPicPr>
          <p:nvPr/>
        </p:nvPicPr>
        <p:blipFill>
          <a:blip r:embed="rId5"/>
          <a:stretch>
            <a:fillRect/>
          </a:stretch>
        </p:blipFill>
        <p:spPr>
          <a:xfrm>
            <a:off x="3597373" y="3962400"/>
            <a:ext cx="1983052" cy="1453391"/>
          </a:xfrm>
          <a:prstGeom prst="rect">
            <a:avLst/>
          </a:prstGeom>
        </p:spPr>
      </p:pic>
      <p:pic>
        <p:nvPicPr>
          <p:cNvPr id="11" name="Picture 10"/>
          <p:cNvPicPr>
            <a:picLocks noChangeAspect="1"/>
          </p:cNvPicPr>
          <p:nvPr/>
        </p:nvPicPr>
        <p:blipFill>
          <a:blip r:embed="rId6"/>
          <a:stretch>
            <a:fillRect/>
          </a:stretch>
        </p:blipFill>
        <p:spPr>
          <a:xfrm>
            <a:off x="6325235" y="3734026"/>
            <a:ext cx="2406301" cy="1719230"/>
          </a:xfrm>
          <a:prstGeom prst="rect">
            <a:avLst/>
          </a:prstGeom>
        </p:spPr>
      </p:pic>
      <p:sp>
        <p:nvSpPr>
          <p:cNvPr id="15" name="Text Box 14"/>
          <p:cNvSpPr txBox="1"/>
          <p:nvPr/>
        </p:nvSpPr>
        <p:spPr>
          <a:xfrm>
            <a:off x="0" y="5415915"/>
            <a:ext cx="274256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Cảm biến vân tay AS608</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- 0.06A) .</a:t>
            </a:r>
            <a:endParaRPr lang="en-US" sz="1500">
              <a:latin typeface="Times New Roman" panose="02020603050405020304" pitchFamily="18" charset="0"/>
              <a:cs typeface="Times New Roman" panose="02020603050405020304" pitchFamily="18" charset="0"/>
            </a:endParaRPr>
          </a:p>
        </p:txBody>
      </p:sp>
      <p:sp>
        <p:nvSpPr>
          <p:cNvPr id="16" name="Text Box 15"/>
          <p:cNvSpPr txBox="1"/>
          <p:nvPr/>
        </p:nvSpPr>
        <p:spPr>
          <a:xfrm>
            <a:off x="3239770" y="5410200"/>
            <a:ext cx="274256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Cảm biến khí gas MQ-2</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- 0.16A) .</a:t>
            </a:r>
            <a:endParaRPr lang="en-US" sz="1500">
              <a:latin typeface="Times New Roman" panose="02020603050405020304" pitchFamily="18" charset="0"/>
              <a:cs typeface="Times New Roman" panose="02020603050405020304" pitchFamily="18" charset="0"/>
            </a:endParaRPr>
          </a:p>
        </p:txBody>
      </p:sp>
      <p:sp>
        <p:nvSpPr>
          <p:cNvPr id="17" name="Text Box 16"/>
          <p:cNvSpPr txBox="1"/>
          <p:nvPr/>
        </p:nvSpPr>
        <p:spPr>
          <a:xfrm>
            <a:off x="5944870" y="5410200"/>
            <a:ext cx="274256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Cảm biến phát hiện lửa</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- 0.015A) .</a:t>
            </a:r>
            <a:endParaRPr lang="en-US" sz="1500">
              <a:latin typeface="Times New Roman" panose="02020603050405020304" pitchFamily="18" charset="0"/>
              <a:cs typeface="Times New Roman" panose="02020603050405020304" pitchFamily="18" charset="0"/>
            </a:endParaRPr>
          </a:p>
        </p:txBody>
      </p:sp>
      <p:sp>
        <p:nvSpPr>
          <p:cNvPr id="18" name="Text Box 17"/>
          <p:cNvSpPr txBox="1"/>
          <p:nvPr/>
        </p:nvSpPr>
        <p:spPr>
          <a:xfrm>
            <a:off x="75565" y="2514600"/>
            <a:ext cx="274256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Cảm biến mưa.</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- 0.015A) .</a:t>
            </a:r>
            <a:endParaRPr lang="en-US" sz="1500">
              <a:latin typeface="Times New Roman" panose="02020603050405020304" pitchFamily="18" charset="0"/>
              <a:cs typeface="Times New Roman" panose="02020603050405020304" pitchFamily="18" charset="0"/>
            </a:endParaRPr>
          </a:p>
        </p:txBody>
      </p:sp>
      <p:sp>
        <p:nvSpPr>
          <p:cNvPr id="19" name="Text Box 18"/>
          <p:cNvSpPr txBox="1"/>
          <p:nvPr/>
        </p:nvSpPr>
        <p:spPr>
          <a:xfrm>
            <a:off x="6858000" y="2514600"/>
            <a:ext cx="274256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Cảm biến DHT11 .</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- 0.0025A) .</a:t>
            </a:r>
            <a:endParaRPr lang="en-US" sz="150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2"/>
          <p:cNvSpPr txBox="1"/>
          <p:nvPr/>
        </p:nvSpPr>
        <p:spPr>
          <a:xfrm>
            <a:off x="838200" y="1371600"/>
            <a:ext cx="7772400" cy="706755"/>
          </a:xfrm>
          <a:prstGeom prst="rect">
            <a:avLst/>
          </a:prstGeom>
          <a:noFill/>
          <a:ln w="9525">
            <a:noFill/>
          </a:ln>
        </p:spPr>
        <p:txBody>
          <a:bodyPr>
            <a:spAutoFit/>
          </a:bodyPr>
          <a:lstStyle/>
          <a:p>
            <a:pPr marL="457200" indent="-457200">
              <a:buFont typeface="Wingdings" panose="05000000000000000000" charset="0"/>
              <a:buChar char="Ø"/>
            </a:pPr>
            <a:r>
              <a:rPr lang="en-US" sz="2000" b="1" i="1" dirty="0">
                <a:solidFill>
                  <a:srgbClr val="FF0000"/>
                </a:solidFill>
                <a:latin typeface="Times New Roman" panose="02020603050405020304" pitchFamily="18" charset="0"/>
                <a:cs typeface="Times New Roman" panose="02020603050405020304" pitchFamily="18" charset="0"/>
              </a:rPr>
              <a:t>Khối vận hành</a:t>
            </a:r>
            <a:r>
              <a:rPr sz="2000" b="1" i="1" dirty="0">
                <a:solidFill>
                  <a:srgbClr val="FF0000"/>
                </a:solidFill>
                <a:latin typeface="Times New Roman" panose="02020603050405020304" pitchFamily="18" charset="0"/>
                <a:cs typeface="Times New Roman" panose="02020603050405020304" pitchFamily="18" charset="0"/>
              </a:rPr>
              <a:t>:</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Nhận tín hiệu điều khiển từ khối xử lý trung tâm, kích nguồn cho thiết bị hoạt </a:t>
            </a:r>
            <a:r>
              <a:rPr lang="en-US" sz="2000">
                <a:solidFill>
                  <a:schemeClr val="tx1"/>
                </a:solidFill>
                <a:latin typeface="Times New Roman" panose="02020603050405020304" pitchFamily="18" charset="0"/>
                <a:cs typeface="Times New Roman" panose="02020603050405020304" pitchFamily="18" charset="0"/>
              </a:rPr>
              <a:t>động.</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067435" y="2468245"/>
            <a:ext cx="3575685" cy="2110740"/>
          </a:xfrm>
          <a:prstGeom prst="rect">
            <a:avLst/>
          </a:prstGeom>
        </p:spPr>
      </p:pic>
      <p:pic>
        <p:nvPicPr>
          <p:cNvPr id="2" name="Picture 1"/>
          <p:cNvPicPr>
            <a:picLocks noChangeAspect="1"/>
          </p:cNvPicPr>
          <p:nvPr/>
        </p:nvPicPr>
        <p:blipFill>
          <a:blip r:embed="rId3"/>
          <a:stretch>
            <a:fillRect/>
          </a:stretch>
        </p:blipFill>
        <p:spPr>
          <a:xfrm>
            <a:off x="5273012" y="2577847"/>
            <a:ext cx="3128010" cy="2000885"/>
          </a:xfrm>
          <a:prstGeom prst="rect">
            <a:avLst/>
          </a:prstGeom>
        </p:spPr>
      </p:pic>
      <p:sp>
        <p:nvSpPr>
          <p:cNvPr id="18" name="Text Box 17"/>
          <p:cNvSpPr txBox="1"/>
          <p:nvPr/>
        </p:nvSpPr>
        <p:spPr>
          <a:xfrm>
            <a:off x="1330960" y="4495800"/>
            <a:ext cx="274256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Module 8 Relay kích cao/thấp.</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- 0.2A/Relay) .</a:t>
            </a:r>
            <a:endParaRPr lang="en-US" sz="1500">
              <a:latin typeface="Times New Roman" panose="02020603050405020304" pitchFamily="18" charset="0"/>
              <a:cs typeface="Times New Roman" panose="02020603050405020304" pitchFamily="18" charset="0"/>
            </a:endParaRPr>
          </a:p>
        </p:txBody>
      </p:sp>
      <p:sp>
        <p:nvSpPr>
          <p:cNvPr id="4" name="Text Box 3"/>
          <p:cNvSpPr txBox="1"/>
          <p:nvPr/>
        </p:nvSpPr>
        <p:spPr>
          <a:xfrm>
            <a:off x="5410835" y="4495800"/>
            <a:ext cx="274256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Servo SG90.</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- 0.6A) .</a:t>
            </a:r>
            <a:endParaRPr lang="en-US" sz="1500">
              <a:latin typeface="Times New Roman" panose="02020603050405020304" pitchFamily="18" charset="0"/>
              <a:cs typeface="Times New Roman" panose="02020603050405020304" pitchFamily="18" charset="0"/>
            </a:endParaRPr>
          </a:p>
        </p:txBody>
      </p:sp>
      <p:sp>
        <p:nvSpPr>
          <p:cNvPr id="7" name="TextBox 3"/>
          <p:cNvSpPr txBox="1"/>
          <p:nvPr/>
        </p:nvSpPr>
        <p:spPr>
          <a:xfrm>
            <a:off x="381000" y="515938"/>
            <a:ext cx="8305800" cy="829945"/>
          </a:xfrm>
          <a:prstGeom prst="rect">
            <a:avLst/>
          </a:prstGeom>
          <a:noFill/>
          <a:ln w="9525">
            <a:noFill/>
          </a:ln>
        </p:spPr>
        <p:txBody>
          <a:bodyPr>
            <a:spAutoFit/>
          </a:bodyPr>
          <a:lstStyle/>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NỘI DUNG THỰC HIỆN.</a:t>
            </a: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Thiết kế phần cứng:</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 name="TextBox 2"/>
          <p:cNvSpPr txBox="1"/>
          <p:nvPr/>
        </p:nvSpPr>
        <p:spPr>
          <a:xfrm>
            <a:off x="914400" y="1295400"/>
            <a:ext cx="7772400" cy="706755"/>
          </a:xfrm>
          <a:prstGeom prst="rect">
            <a:avLst/>
          </a:prstGeom>
          <a:noFill/>
          <a:ln w="9525">
            <a:noFill/>
          </a:ln>
        </p:spPr>
        <p:txBody>
          <a:bodyPr>
            <a:spAutoFit/>
          </a:bodyPr>
          <a:lstStyle/>
          <a:p>
            <a:pPr marL="457200" indent="-457200">
              <a:buFont typeface="Wingdings" panose="05000000000000000000" charset="0"/>
              <a:buChar char="Ø"/>
            </a:pPr>
            <a:r>
              <a:rPr lang="en-US" sz="2000" b="1" i="1" dirty="0">
                <a:solidFill>
                  <a:srgbClr val="FF0000"/>
                </a:solidFill>
                <a:latin typeface="Times New Roman" panose="02020603050405020304" pitchFamily="18" charset="0"/>
                <a:cs typeface="Times New Roman" panose="02020603050405020304" pitchFamily="18" charset="0"/>
              </a:rPr>
              <a:t>Khối đo điện năng</a:t>
            </a:r>
            <a:r>
              <a:rPr sz="2000" b="1" i="1" dirty="0">
                <a:solidFill>
                  <a:srgbClr val="FF0000"/>
                </a:solidFill>
                <a:latin typeface="Times New Roman" panose="02020603050405020304" pitchFamily="18" charset="0"/>
                <a:cs typeface="Times New Roman" panose="02020603050405020304" pitchFamily="18" charset="0"/>
              </a:rPr>
              <a:t>:</a:t>
            </a:r>
            <a:r>
              <a:rPr lang="en-US" sz="2000" b="1" i="1" dirty="0">
                <a:solidFill>
                  <a:srgbClr val="FF0000"/>
                </a:solidFill>
                <a:latin typeface="Times New Roman" panose="02020603050405020304" pitchFamily="18" charset="0"/>
                <a:cs typeface="Times New Roman" panose="02020603050405020304" pitchFamily="18" charset="0"/>
              </a:rPr>
              <a:t> </a:t>
            </a:r>
            <a:r>
              <a:rPr sz="2000" dirty="0">
                <a:solidFill>
                  <a:schemeClr val="tx1"/>
                </a:solidFill>
                <a:latin typeface="Times New Roman" panose="02020603050405020304" pitchFamily="18" charset="0"/>
                <a:cs typeface="Times New Roman" panose="02020603050405020304" pitchFamily="18" charset="0"/>
              </a:rPr>
              <a:t>Thu thập các chỉ số về điện từng thiết bị và gửi dữ liệu về khối trung </a:t>
            </a:r>
            <a:r>
              <a:rPr sz="2000">
                <a:solidFill>
                  <a:schemeClr val="tx1"/>
                </a:solidFill>
                <a:latin typeface="Times New Roman" panose="02020603050405020304" pitchFamily="18" charset="0"/>
                <a:cs typeface="Times New Roman" panose="02020603050405020304" pitchFamily="18" charset="0"/>
              </a:rPr>
              <a:t>tâm.</a:t>
            </a:r>
            <a:endParaRPr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81220" y="2514431"/>
            <a:ext cx="3791780" cy="2259351"/>
          </a:xfrm>
          <a:prstGeom prst="rect">
            <a:avLst/>
          </a:prstGeom>
        </p:spPr>
      </p:pic>
      <p:sp>
        <p:nvSpPr>
          <p:cNvPr id="18" name="Text Box 17"/>
          <p:cNvSpPr txBox="1"/>
          <p:nvPr/>
        </p:nvSpPr>
        <p:spPr>
          <a:xfrm>
            <a:off x="686435" y="4850130"/>
            <a:ext cx="274256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Mạch đo điện năng.</a:t>
            </a:r>
            <a:endParaRPr lang="en-US" sz="1500">
              <a:latin typeface="Times New Roman" panose="02020603050405020304" pitchFamily="18" charset="0"/>
              <a:cs typeface="Times New Roman" panose="02020603050405020304" pitchFamily="18" charset="0"/>
            </a:endParaRPr>
          </a:p>
          <a:p>
            <a:pPr algn="ctr"/>
            <a:r>
              <a:rPr lang="en-US" sz="1500">
                <a:latin typeface="Times New Roman" panose="02020603050405020304" pitchFamily="18" charset="0"/>
                <a:cs typeface="Times New Roman" panose="02020603050405020304" pitchFamily="18" charset="0"/>
              </a:rPr>
              <a:t>(5VDC - 0.2A) .</a:t>
            </a:r>
            <a:endParaRPr lang="en-US" sz="15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72000" y="2133600"/>
            <a:ext cx="3810000" cy="2948940"/>
          </a:xfrm>
          <a:prstGeom prst="rect">
            <a:avLst/>
          </a:prstGeom>
        </p:spPr>
      </p:pic>
      <p:sp>
        <p:nvSpPr>
          <p:cNvPr id="5" name="Text Box 4"/>
          <p:cNvSpPr txBox="1"/>
          <p:nvPr/>
        </p:nvSpPr>
        <p:spPr>
          <a:xfrm>
            <a:off x="5410835" y="4953000"/>
            <a:ext cx="2742565" cy="553085"/>
          </a:xfrm>
          <a:prstGeom prst="rect">
            <a:avLst/>
          </a:prstGeom>
          <a:noFill/>
        </p:spPr>
        <p:txBody>
          <a:bodyPr wrap="square" rtlCol="0">
            <a:spAutoFit/>
          </a:bodyPr>
          <a:p>
            <a:pPr algn="ctr"/>
            <a:r>
              <a:rPr lang="en-US" sz="1500">
                <a:latin typeface="Times New Roman" panose="02020603050405020304" pitchFamily="18" charset="0"/>
                <a:cs typeface="Times New Roman" panose="02020603050405020304" pitchFamily="18" charset="0"/>
              </a:rPr>
              <a:t>Sơ đồ kết nối PZEM với thiết bị cần đo.</a:t>
            </a:r>
            <a:endParaRPr lang="en-US" sz="1500">
              <a:latin typeface="Times New Roman" panose="02020603050405020304" pitchFamily="18" charset="0"/>
              <a:cs typeface="Times New Roman" panose="02020603050405020304" pitchFamily="18" charset="0"/>
            </a:endParaRPr>
          </a:p>
        </p:txBody>
      </p:sp>
      <p:sp>
        <p:nvSpPr>
          <p:cNvPr id="7" name="TextBox 3"/>
          <p:cNvSpPr txBox="1"/>
          <p:nvPr/>
        </p:nvSpPr>
        <p:spPr>
          <a:xfrm>
            <a:off x="381000" y="515938"/>
            <a:ext cx="8305800" cy="829945"/>
          </a:xfrm>
          <a:prstGeom prst="rect">
            <a:avLst/>
          </a:prstGeom>
          <a:noFill/>
          <a:ln w="9525">
            <a:noFill/>
          </a:ln>
        </p:spPr>
        <p:txBody>
          <a:bodyPr>
            <a:spAutoFit/>
          </a:bodyPr>
          <a:p>
            <a:r>
              <a:rPr sz="2400" b="1"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I</a:t>
            </a:r>
            <a:r>
              <a:rPr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NỘI DUNG THỰC HIỆN.</a:t>
            </a:r>
            <a:endParaRPr lang="en-US" sz="2400" b="1" dirty="0">
              <a:latin typeface="Times New Roman" panose="02020603050405020304" pitchFamily="18" charset="0"/>
              <a:cs typeface="Times New Roman" panose="02020603050405020304" pitchFamily="18" charset="0"/>
            </a:endParaRPr>
          </a:p>
          <a:p>
            <a:pPr marL="457200" indent="-457200">
              <a:buAutoNum type="arabicPeriod"/>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Thiết kế phần cứng:</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PPT_fh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PPT_fhq</Template>
  <TotalTime>0</TotalTime>
  <Words>5745</Words>
  <Application>WPS Presentation</Application>
  <PresentationFormat>On-screen Show (4:3)</PresentationFormat>
  <Paragraphs>340</Paragraphs>
  <Slides>20</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Arial</vt:lpstr>
      <vt:lpstr>SimSun</vt:lpstr>
      <vt:lpstr>Wingdings</vt:lpstr>
      <vt:lpstr>Calibri</vt:lpstr>
      <vt:lpstr>MS PGothic</vt:lpstr>
      <vt:lpstr>Times New Roman</vt:lpstr>
      <vt:lpstr>Wingdings</vt:lpstr>
      <vt:lpstr>Microsoft YaHei</vt:lpstr>
      <vt:lpstr>Arial Unicode MS</vt:lpstr>
      <vt:lpstr>PPT_fhq</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dc:creator>
  <cp:lastModifiedBy>lenovo</cp:lastModifiedBy>
  <cp:revision>91</cp:revision>
  <dcterms:created xsi:type="dcterms:W3CDTF">2012-11-15T02:21:00Z</dcterms:created>
  <dcterms:modified xsi:type="dcterms:W3CDTF">2023-07-06T20:44:24Z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AB49798F41744B9FA8CE4172C6226454</vt:lpwstr>
  </property>
  <property fmtid="{D5CDD505-2E9C-101B-9397-08002B2CF9AE}" pid="3" name="KSOProductBuildVer">
    <vt:lpwstr>1033-11.2.0.11537</vt:lpwstr>
  </property>
</Properties>
</file>